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325" r:id="rId3"/>
    <p:sldId id="257" r:id="rId4"/>
    <p:sldId id="390" r:id="rId5"/>
    <p:sldId id="392" r:id="rId6"/>
    <p:sldId id="411" r:id="rId7"/>
    <p:sldId id="391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7" r:id="rId19"/>
    <p:sldId id="403" r:id="rId20"/>
    <p:sldId id="404" r:id="rId21"/>
    <p:sldId id="410" r:id="rId22"/>
    <p:sldId id="321" r:id="rId23"/>
    <p:sldId id="405" r:id="rId24"/>
    <p:sldId id="406" r:id="rId25"/>
    <p:sldId id="408" r:id="rId26"/>
    <p:sldId id="409" r:id="rId27"/>
    <p:sldId id="329" r:id="rId28"/>
    <p:sldId id="38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9" autoAdjust="0"/>
    <p:restoredTop sz="94664"/>
  </p:normalViewPr>
  <p:slideViewPr>
    <p:cSldViewPr snapToGrid="0">
      <p:cViewPr>
        <p:scale>
          <a:sx n="161" d="100"/>
          <a:sy n="161" d="100"/>
        </p:scale>
        <p:origin x="-72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8862-ABC6-F442-A9AB-52589C92245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E3911-800D-9B48-957C-DF27616D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1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2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ean-romain.github.io/lidRbook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ffiti, colorful&#10;&#10;Description automatically generated">
            <a:extLst>
              <a:ext uri="{FF2B5EF4-FFF2-40B4-BE49-F238E27FC236}">
                <a16:creationId xmlns:a16="http://schemas.microsoft.com/office/drawing/2014/main" id="{BE75655D-2788-4108-8128-0D1414FB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317"/>
            <a:ext cx="9144000" cy="56621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D897DD-829B-40F7-9C60-83080AB69481}"/>
              </a:ext>
            </a:extLst>
          </p:cNvPr>
          <p:cNvGrpSpPr/>
          <p:nvPr/>
        </p:nvGrpSpPr>
        <p:grpSpPr>
          <a:xfrm>
            <a:off x="5653114" y="4812712"/>
            <a:ext cx="3177601" cy="883945"/>
            <a:chOff x="2509081" y="4012288"/>
            <a:chExt cx="3177601" cy="8839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DB51D-0EF4-4606-9197-58B3A84DEB4A}"/>
                </a:ext>
              </a:extLst>
            </p:cNvPr>
            <p:cNvSpPr/>
            <p:nvPr/>
          </p:nvSpPr>
          <p:spPr>
            <a:xfrm>
              <a:off x="2584237" y="4012288"/>
              <a:ext cx="3025672" cy="883945"/>
            </a:xfrm>
            <a:prstGeom prst="rect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F93FB7D-B1B9-43CC-917B-7453F6C17F21}"/>
                </a:ext>
              </a:extLst>
            </p:cNvPr>
            <p:cNvSpPr txBox="1">
              <a:spLocks/>
            </p:cNvSpPr>
            <p:nvPr/>
          </p:nvSpPr>
          <p:spPr>
            <a:xfrm>
              <a:off x="2671608" y="4049617"/>
              <a:ext cx="2852545" cy="354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Ian Breckheimer, PhD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258DA1-0DA5-42B7-AC2F-39E584347F8F}"/>
                </a:ext>
              </a:extLst>
            </p:cNvPr>
            <p:cNvSpPr/>
            <p:nvPr/>
          </p:nvSpPr>
          <p:spPr>
            <a:xfrm>
              <a:off x="2509081" y="4311458"/>
              <a:ext cx="31776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RMBL Staff Research Scientist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</a:rPr>
                <a:t>@ibreckhe | ikb@rmbl.org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5E54D6-7BEC-476A-9807-BFD0EC21B4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45382"/>
            <a:ext cx="9144000" cy="8208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7CF6DD-7FD7-4D03-AEE6-A4D260B3E4CD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868003D-383A-4FCF-B272-92CFC0538BE7}"/>
              </a:ext>
            </a:extLst>
          </p:cNvPr>
          <p:cNvSpPr txBox="1">
            <a:spLocks/>
          </p:cNvSpPr>
          <p:nvPr/>
        </p:nvSpPr>
        <p:spPr>
          <a:xfrm>
            <a:off x="756880" y="2846122"/>
            <a:ext cx="4002677" cy="820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Webinar 4: Leveraging Point-cloud Data from LiDAR and UAV Photogrammetry</a:t>
            </a:r>
          </a:p>
        </p:txBody>
      </p:sp>
    </p:spTree>
    <p:extLst>
      <p:ext uri="{BB962C8B-B14F-4D97-AF65-F5344CB8AC3E}">
        <p14:creationId xmlns:p14="http://schemas.microsoft.com/office/powerpoint/2010/main" val="30347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5DA58-5E66-6E43-AA7F-C8FFBDE7E80C}"/>
              </a:ext>
            </a:extLst>
          </p:cNvPr>
          <p:cNvSpPr/>
          <p:nvPr/>
        </p:nvSpPr>
        <p:spPr>
          <a:xfrm>
            <a:off x="2913050" y="2167653"/>
            <a:ext cx="5504440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4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D69D1E-EB52-3F42-A079-DD6E25E5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 structure of a point cloud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5B8FE-921E-5342-88F5-6AF9E035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3" y="2166133"/>
            <a:ext cx="7150574" cy="94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4181E-DF0E-CB42-9FD1-324861FD40C1}"/>
              </a:ext>
            </a:extLst>
          </p:cNvPr>
          <p:cNvSpPr txBox="1"/>
          <p:nvPr/>
        </p:nvSpPr>
        <p:spPr>
          <a:xfrm>
            <a:off x="1186928" y="169068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Coordinates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FD6F-35DC-F54D-9B3C-F80E41755B26}"/>
              </a:ext>
            </a:extLst>
          </p:cNvPr>
          <p:cNvSpPr txBox="1"/>
          <p:nvPr/>
        </p:nvSpPr>
        <p:spPr>
          <a:xfrm>
            <a:off x="3348332" y="1690688"/>
            <a:ext cx="234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                   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19897-B672-B747-99EB-4ABDC87229D1}"/>
              </a:ext>
            </a:extLst>
          </p:cNvPr>
          <p:cNvSpPr txBox="1"/>
          <p:nvPr/>
        </p:nvSpPr>
        <p:spPr>
          <a:xfrm>
            <a:off x="1869743" y="3751330"/>
            <a:ext cx="409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format: .las or .</a:t>
            </a:r>
            <a:r>
              <a:rPr lang="en-US" dirty="0" err="1"/>
              <a:t>laz</a:t>
            </a:r>
            <a:r>
              <a:rPr lang="en-US" dirty="0"/>
              <a:t> (compressed)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45922-C82E-1B4D-8A6D-1D5640382ECD}"/>
              </a:ext>
            </a:extLst>
          </p:cNvPr>
          <p:cNvSpPr txBox="1"/>
          <p:nvPr/>
        </p:nvSpPr>
        <p:spPr>
          <a:xfrm>
            <a:off x="1051304" y="5281683"/>
            <a:ext cx="119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61695-D8A4-1743-99AD-43533F6275BF}"/>
              </a:ext>
            </a:extLst>
          </p:cNvPr>
          <p:cNvSpPr txBox="1"/>
          <p:nvPr/>
        </p:nvSpPr>
        <p:spPr>
          <a:xfrm>
            <a:off x="3698542" y="5281683"/>
            <a:ext cx="121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BIG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2F916-6E5E-8048-8A66-F7DDC53C2364}"/>
              </a:ext>
            </a:extLst>
          </p:cNvPr>
          <p:cNvSpPr txBox="1"/>
          <p:nvPr/>
        </p:nvSpPr>
        <p:spPr>
          <a:xfrm>
            <a:off x="6071456" y="5282525"/>
            <a:ext cx="176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messy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4EAAF6-85A5-9945-B44E-5C6591FC6318}"/>
              </a:ext>
            </a:extLst>
          </p:cNvPr>
          <p:cNvSpPr/>
          <p:nvPr/>
        </p:nvSpPr>
        <p:spPr>
          <a:xfrm>
            <a:off x="2600076" y="2068734"/>
            <a:ext cx="5772647" cy="11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2394-7F4E-D34B-9F0E-217A39E6B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585" y="1798330"/>
            <a:ext cx="1623230" cy="547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LiDAR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192CF2-B06F-6C46-91B2-A21D564E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How do we get here?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52B281-F552-AE41-B19A-881B6F086A55}"/>
              </a:ext>
            </a:extLst>
          </p:cNvPr>
          <p:cNvSpPr txBox="1">
            <a:spLocks/>
          </p:cNvSpPr>
          <p:nvPr/>
        </p:nvSpPr>
        <p:spPr>
          <a:xfrm>
            <a:off x="5652447" y="1798330"/>
            <a:ext cx="2862903" cy="54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Photogrammetry</a:t>
            </a:r>
          </a:p>
        </p:txBody>
      </p:sp>
      <p:pic>
        <p:nvPicPr>
          <p:cNvPr id="8194" name="Picture 2" descr="The Principle of LiDAR measurement: an echo is backscattered toward the...  | Download Scientific Diagram">
            <a:extLst>
              <a:ext uri="{FF2B5EF4-FFF2-40B4-BE49-F238E27FC236}">
                <a16:creationId xmlns:a16="http://schemas.microsoft.com/office/drawing/2014/main" id="{8CA0439E-A017-944C-BEE9-C3584E26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53" y="2826627"/>
            <a:ext cx="3591049" cy="33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7466ED-B5BE-A548-8A62-B047A4D10DCB}"/>
              </a:ext>
            </a:extLst>
          </p:cNvPr>
          <p:cNvSpPr/>
          <p:nvPr/>
        </p:nvSpPr>
        <p:spPr>
          <a:xfrm>
            <a:off x="2852382" y="5186149"/>
            <a:ext cx="1470320" cy="409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BDAB0-DD9A-F948-8481-2E533D8EFD4D}"/>
              </a:ext>
            </a:extLst>
          </p:cNvPr>
          <p:cNvSpPr txBox="1"/>
          <p:nvPr/>
        </p:nvSpPr>
        <p:spPr>
          <a:xfrm>
            <a:off x="3191310" y="4746617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Return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16B17-F7AE-424D-B65C-57B11E1A0392}"/>
              </a:ext>
            </a:extLst>
          </p:cNvPr>
          <p:cNvSpPr/>
          <p:nvPr/>
        </p:nvSpPr>
        <p:spPr>
          <a:xfrm>
            <a:off x="3097952" y="5255783"/>
            <a:ext cx="116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Last Return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4D6ADF2-0B9F-674E-A884-9B4121C6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9143" y="3423998"/>
            <a:ext cx="3871347" cy="21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AF02-7DA0-8240-A001-64AADCBC5BD1}"/>
              </a:ext>
            </a:extLst>
          </p:cNvPr>
          <p:cNvSpPr txBox="1"/>
          <p:nvPr/>
        </p:nvSpPr>
        <p:spPr>
          <a:xfrm>
            <a:off x="7416468" y="2545215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 Points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26804C-5B2C-2C45-B9AA-87CF41BFA5F5}"/>
              </a:ext>
            </a:extLst>
          </p:cNvPr>
          <p:cNvCxnSpPr>
            <a:cxnSpLocks/>
          </p:cNvCxnSpPr>
          <p:nvPr/>
        </p:nvCxnSpPr>
        <p:spPr>
          <a:xfrm flipH="1">
            <a:off x="7416468" y="2943246"/>
            <a:ext cx="171687" cy="5686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42A8D9-285A-EA44-A23D-636AC98AD938}"/>
              </a:ext>
            </a:extLst>
          </p:cNvPr>
          <p:cNvCxnSpPr>
            <a:cxnSpLocks/>
          </p:cNvCxnSpPr>
          <p:nvPr/>
        </p:nvCxnSpPr>
        <p:spPr>
          <a:xfrm flipH="1">
            <a:off x="6344333" y="2826627"/>
            <a:ext cx="919293" cy="5973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F7A7F9-B8AE-E347-9B31-0D76130B3AC3}"/>
              </a:ext>
            </a:extLst>
          </p:cNvPr>
          <p:cNvSpPr txBox="1"/>
          <p:nvPr/>
        </p:nvSpPr>
        <p:spPr>
          <a:xfrm>
            <a:off x="6532500" y="6492874"/>
            <a:ext cx="2441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J. Fernandez-Diaz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Hypraptive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2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8B42F-C710-CC41-BC52-BC4A8CC173F3}"/>
              </a:ext>
            </a:extLst>
          </p:cNvPr>
          <p:cNvSpPr/>
          <p:nvPr/>
        </p:nvSpPr>
        <p:spPr>
          <a:xfrm>
            <a:off x="2955798" y="3013792"/>
            <a:ext cx="5287669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0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AC1F55-7A85-2043-8CC4-A9E3E432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LiDAR versus Photogrammetry Point Clouds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99647-5693-774A-834F-BB7AB08860EF}"/>
              </a:ext>
            </a:extLst>
          </p:cNvPr>
          <p:cNvSpPr txBox="1"/>
          <p:nvPr/>
        </p:nvSpPr>
        <p:spPr>
          <a:xfrm>
            <a:off x="1351128" y="1964209"/>
            <a:ext cx="21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LiDAR (Airborne)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E96B7-1BED-B147-BCFC-161136AFBBD2}"/>
              </a:ext>
            </a:extLst>
          </p:cNvPr>
          <p:cNvSpPr txBox="1"/>
          <p:nvPr/>
        </p:nvSpPr>
        <p:spPr>
          <a:xfrm>
            <a:off x="5734335" y="1964209"/>
            <a:ext cx="231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Photogrammetry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7622E-991F-5241-9487-2A5C88BF0850}"/>
              </a:ext>
            </a:extLst>
          </p:cNvPr>
          <p:cNvSpPr txBox="1"/>
          <p:nvPr/>
        </p:nvSpPr>
        <p:spPr>
          <a:xfrm>
            <a:off x="791570" y="2770988"/>
            <a:ext cx="40897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uniform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Constant, high spatial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penetrate vegetation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spatial attributes (return number)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Equipment still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spectral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point density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B9278-FD04-E046-8E16-4916E60B4AF1}"/>
              </a:ext>
            </a:extLst>
          </p:cNvPr>
          <p:cNvSpPr txBox="1"/>
          <p:nvPr/>
        </p:nvSpPr>
        <p:spPr>
          <a:xfrm>
            <a:off x="5231887" y="2770987"/>
            <a:ext cx="34147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(Usually) higher point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spectral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Inexpensive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Flexible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precision and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“penetrate” dense veg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2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CA8CF3-C442-9543-8B42-CF8C03C3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376" y="378774"/>
            <a:ext cx="665925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Demo: LiDAR versus Photogrammetry</a:t>
            </a:r>
          </a:p>
        </p:txBody>
      </p:sp>
      <p:pic>
        <p:nvPicPr>
          <p:cNvPr id="10242" name="Picture 2" descr="☁ 𝗖𝗹𝗼𝘂𝗱𝗖𝗼𝗺𝗽𝗮𝗿𝗲 (@CloudCompareGPL) | Twitter">
            <a:extLst>
              <a:ext uri="{FF2B5EF4-FFF2-40B4-BE49-F238E27FC236}">
                <a16:creationId xmlns:a16="http://schemas.microsoft.com/office/drawing/2014/main" id="{20C4FC41-AD15-BD4D-97FE-17EBBA3DA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1" y="1523667"/>
            <a:ext cx="7673124" cy="495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2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AA523-8E1A-DA45-A480-4EBFB7FC0027}"/>
              </a:ext>
            </a:extLst>
          </p:cNvPr>
          <p:cNvSpPr/>
          <p:nvPr/>
        </p:nvSpPr>
        <p:spPr>
          <a:xfrm>
            <a:off x="2990324" y="3722098"/>
            <a:ext cx="5287669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13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CFF0F60-90F2-284D-B0AB-A478F50426D0}"/>
              </a:ext>
            </a:extLst>
          </p:cNvPr>
          <p:cNvGrpSpPr/>
          <p:nvPr/>
        </p:nvGrpSpPr>
        <p:grpSpPr>
          <a:xfrm>
            <a:off x="5672556" y="1717516"/>
            <a:ext cx="3030889" cy="4459447"/>
            <a:chOff x="5672556" y="1717516"/>
            <a:chExt cx="3030889" cy="4459447"/>
          </a:xfrm>
        </p:grpSpPr>
        <p:pic>
          <p:nvPicPr>
            <p:cNvPr id="5" name="Picture 4" descr="Remote Sensing | Free Full-Text | UAV Photogrammetry of Forests as a  Vulnerable Process. A Sensitivity Analysis for a Structure from Motion  RGB-Image Pipeline">
              <a:extLst>
                <a:ext uri="{FF2B5EF4-FFF2-40B4-BE49-F238E27FC236}">
                  <a16:creationId xmlns:a16="http://schemas.microsoft.com/office/drawing/2014/main" id="{5454A6A1-E845-614E-AA02-010162D21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" t="748" r="69214" b="8894"/>
            <a:stretch/>
          </p:blipFill>
          <p:spPr bwMode="auto">
            <a:xfrm>
              <a:off x="5800298" y="1727793"/>
              <a:ext cx="2903147" cy="444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6CE50C0-1369-5C4E-AA65-F4AF468E4FC7}"/>
                </a:ext>
              </a:extLst>
            </p:cNvPr>
            <p:cNvSpPr/>
            <p:nvPr/>
          </p:nvSpPr>
          <p:spPr>
            <a:xfrm>
              <a:off x="5672556" y="1717516"/>
              <a:ext cx="785778" cy="35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1AFA32-77E6-744D-B74B-D4DA9773508C}"/>
              </a:ext>
            </a:extLst>
          </p:cNvPr>
          <p:cNvGrpSpPr/>
          <p:nvPr/>
        </p:nvGrpSpPr>
        <p:grpSpPr>
          <a:xfrm>
            <a:off x="5726319" y="4285397"/>
            <a:ext cx="2770496" cy="1774209"/>
            <a:chOff x="5726319" y="4285397"/>
            <a:chExt cx="2770496" cy="17742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FF75A82-0B68-BE42-9C1A-B44F66004ACB}"/>
                </a:ext>
              </a:extLst>
            </p:cNvPr>
            <p:cNvSpPr/>
            <p:nvPr/>
          </p:nvSpPr>
          <p:spPr>
            <a:xfrm>
              <a:off x="5726319" y="4285397"/>
              <a:ext cx="2770496" cy="1774209"/>
            </a:xfrm>
            <a:custGeom>
              <a:avLst/>
              <a:gdLst>
                <a:gd name="connsiteX0" fmla="*/ 0 w 2770496"/>
                <a:gd name="connsiteY0" fmla="*/ 846161 h 1774209"/>
                <a:gd name="connsiteX1" fmla="*/ 1501254 w 2770496"/>
                <a:gd name="connsiteY1" fmla="*/ 0 h 1774209"/>
                <a:gd name="connsiteX2" fmla="*/ 2770496 w 2770496"/>
                <a:gd name="connsiteY2" fmla="*/ 682388 h 1774209"/>
                <a:gd name="connsiteX3" fmla="*/ 1337481 w 2770496"/>
                <a:gd name="connsiteY3" fmla="*/ 1774209 h 1774209"/>
                <a:gd name="connsiteX4" fmla="*/ 95534 w 2770496"/>
                <a:gd name="connsiteY4" fmla="*/ 818866 h 177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0496" h="1774209">
                  <a:moveTo>
                    <a:pt x="0" y="846161"/>
                  </a:moveTo>
                  <a:lnTo>
                    <a:pt x="1501254" y="0"/>
                  </a:lnTo>
                  <a:lnTo>
                    <a:pt x="2770496" y="682388"/>
                  </a:lnTo>
                  <a:lnTo>
                    <a:pt x="1337481" y="1774209"/>
                  </a:lnTo>
                  <a:lnTo>
                    <a:pt x="95534" y="818866"/>
                  </a:lnTo>
                </a:path>
              </a:pathLst>
            </a:custGeom>
            <a:solidFill>
              <a:srgbClr val="FF0000">
                <a:alpha val="6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3955652-0543-F441-B723-485170A0F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51136" y="4860692"/>
              <a:ext cx="1264377" cy="9313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713A369-1B9D-ED4C-92CB-811BFCE0EAD7}"/>
                </a:ext>
              </a:extLst>
            </p:cNvPr>
            <p:cNvCxnSpPr>
              <a:cxnSpLocks/>
            </p:cNvCxnSpPr>
            <p:nvPr/>
          </p:nvCxnSpPr>
          <p:spPr>
            <a:xfrm>
              <a:off x="6544134" y="4677206"/>
              <a:ext cx="1244302" cy="8324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4FCDA64-135B-8843-8516-3689FFD10B9B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54" y="4437873"/>
              <a:ext cx="1226458" cy="7972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6BCC51-C45D-D940-AF70-2EC054EE73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2250" y="4437873"/>
              <a:ext cx="1410733" cy="8884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CAE0DCF-DFC3-B14B-87C4-28AD34C3F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4046" y="4614618"/>
              <a:ext cx="1426525" cy="937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09F212-9B68-5045-A96B-135B27C0C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5218" y="4797265"/>
              <a:ext cx="1410385" cy="10259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0D870-820D-0D45-87DA-8FFD39F0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00" y="1708268"/>
            <a:ext cx="4775863" cy="470069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Terrain Classification – DEM generation</a:t>
            </a:r>
          </a:p>
          <a:p>
            <a:endParaRPr lang="en-US" sz="2400" dirty="0"/>
          </a:p>
          <a:p>
            <a:r>
              <a:rPr lang="en-US" sz="2400" dirty="0"/>
              <a:t>Terrain-normalization.</a:t>
            </a:r>
          </a:p>
          <a:p>
            <a:endParaRPr lang="en-US" sz="2400" dirty="0"/>
          </a:p>
          <a:p>
            <a:r>
              <a:rPr lang="en-US" sz="2400" dirty="0"/>
              <a:t>Finding and measuring the canopy surface.</a:t>
            </a:r>
          </a:p>
          <a:p>
            <a:endParaRPr lang="en-US" sz="2400" dirty="0"/>
          </a:p>
          <a:p>
            <a:r>
              <a:rPr lang="en-US" sz="2400" dirty="0"/>
              <a:t>Extracting gridded measures of topography and vegetation.</a:t>
            </a:r>
          </a:p>
          <a:p>
            <a:endParaRPr lang="en-US" sz="2400" dirty="0"/>
          </a:p>
          <a:p>
            <a:r>
              <a:rPr lang="en-US" sz="2400" dirty="0"/>
              <a:t>Delineating objects.</a:t>
            </a:r>
          </a:p>
          <a:p>
            <a:endParaRPr lang="en-US" sz="2400" dirty="0"/>
          </a:p>
          <a:p>
            <a:r>
              <a:rPr lang="en-US" sz="2400" dirty="0"/>
              <a:t>Measuring those objects.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FE2AD-A460-7945-9CDB-3D5F08EE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49040"/>
            <a:ext cx="8447964" cy="753990"/>
          </a:xfrm>
        </p:spPr>
        <p:txBody>
          <a:bodyPr>
            <a:normAutofit/>
          </a:bodyPr>
          <a:lstStyle/>
          <a:p>
            <a:r>
              <a:rPr lang="en-US" sz="3200" dirty="0"/>
              <a:t>Core Point Cloud Tasks for Environmental Research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75678DD-F4CC-3943-8075-24521C2B5303}"/>
              </a:ext>
            </a:extLst>
          </p:cNvPr>
          <p:cNvSpPr/>
          <p:nvPr/>
        </p:nvSpPr>
        <p:spPr>
          <a:xfrm>
            <a:off x="7251871" y="5044198"/>
            <a:ext cx="1323832" cy="1132765"/>
          </a:xfrm>
          <a:custGeom>
            <a:avLst/>
            <a:gdLst>
              <a:gd name="connsiteX0" fmla="*/ 0 w 1323832"/>
              <a:gd name="connsiteY0" fmla="*/ 1132765 h 1132765"/>
              <a:gd name="connsiteX1" fmla="*/ 313898 w 1323832"/>
              <a:gd name="connsiteY1" fmla="*/ 805218 h 1132765"/>
              <a:gd name="connsiteX2" fmla="*/ 586853 w 1323832"/>
              <a:gd name="connsiteY2" fmla="*/ 573206 h 1132765"/>
              <a:gd name="connsiteX3" fmla="*/ 996286 w 1323832"/>
              <a:gd name="connsiteY3" fmla="*/ 382138 h 1132765"/>
              <a:gd name="connsiteX4" fmla="*/ 1228298 w 1323832"/>
              <a:gd name="connsiteY4" fmla="*/ 204717 h 1132765"/>
              <a:gd name="connsiteX5" fmla="*/ 1323832 w 1323832"/>
              <a:gd name="connsiteY5" fmla="*/ 0 h 113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3832" h="1132765">
                <a:moveTo>
                  <a:pt x="0" y="1132765"/>
                </a:moveTo>
                <a:cubicBezTo>
                  <a:pt x="108044" y="1015621"/>
                  <a:pt x="216089" y="898478"/>
                  <a:pt x="313898" y="805218"/>
                </a:cubicBezTo>
                <a:cubicBezTo>
                  <a:pt x="411707" y="711958"/>
                  <a:pt x="473122" y="643719"/>
                  <a:pt x="586853" y="573206"/>
                </a:cubicBezTo>
                <a:cubicBezTo>
                  <a:pt x="700584" y="502693"/>
                  <a:pt x="889379" y="443553"/>
                  <a:pt x="996286" y="382138"/>
                </a:cubicBezTo>
                <a:cubicBezTo>
                  <a:pt x="1103194" y="320723"/>
                  <a:pt x="1173707" y="268407"/>
                  <a:pt x="1228298" y="204717"/>
                </a:cubicBezTo>
                <a:cubicBezTo>
                  <a:pt x="1282889" y="141027"/>
                  <a:pt x="1303360" y="70513"/>
                  <a:pt x="1323832" y="0"/>
                </a:cubicBezTo>
              </a:path>
            </a:pathLst>
          </a:cu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9BBF96-B9E3-8D43-BBF1-3225A01E96A0}"/>
              </a:ext>
            </a:extLst>
          </p:cNvPr>
          <p:cNvCxnSpPr>
            <a:cxnSpLocks/>
          </p:cNvCxnSpPr>
          <p:nvPr/>
        </p:nvCxnSpPr>
        <p:spPr>
          <a:xfrm>
            <a:off x="8843749" y="2260055"/>
            <a:ext cx="0" cy="27841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A7915B04-5537-EA4A-8BF2-70878758BC3D}"/>
              </a:ext>
            </a:extLst>
          </p:cNvPr>
          <p:cNvSpPr/>
          <p:nvPr/>
        </p:nvSpPr>
        <p:spPr>
          <a:xfrm>
            <a:off x="6004697" y="1717516"/>
            <a:ext cx="2656145" cy="1489708"/>
          </a:xfrm>
          <a:custGeom>
            <a:avLst/>
            <a:gdLst>
              <a:gd name="connsiteX0" fmla="*/ 318 w 2656145"/>
              <a:gd name="connsiteY0" fmla="*/ 1489708 h 1489708"/>
              <a:gd name="connsiteX1" fmla="*/ 54909 w 2656145"/>
              <a:gd name="connsiteY1" fmla="*/ 1380526 h 1489708"/>
              <a:gd name="connsiteX2" fmla="*/ 341512 w 2656145"/>
              <a:gd name="connsiteY2" fmla="*/ 889206 h 1489708"/>
              <a:gd name="connsiteX3" fmla="*/ 669058 w 2656145"/>
              <a:gd name="connsiteY3" fmla="*/ 629899 h 1489708"/>
              <a:gd name="connsiteX4" fmla="*/ 737297 w 2656145"/>
              <a:gd name="connsiteY4" fmla="*/ 548012 h 1489708"/>
              <a:gd name="connsiteX5" fmla="*/ 928366 w 2656145"/>
              <a:gd name="connsiteY5" fmla="*/ 234114 h 1489708"/>
              <a:gd name="connsiteX6" fmla="*/ 1078491 w 2656145"/>
              <a:gd name="connsiteY6" fmla="*/ 2102 h 1489708"/>
              <a:gd name="connsiteX7" fmla="*/ 1337799 w 2656145"/>
              <a:gd name="connsiteY7" fmla="*/ 138580 h 1489708"/>
              <a:gd name="connsiteX8" fmla="*/ 1433333 w 2656145"/>
              <a:gd name="connsiteY8" fmla="*/ 452478 h 1489708"/>
              <a:gd name="connsiteX9" fmla="*/ 1528867 w 2656145"/>
              <a:gd name="connsiteY9" fmla="*/ 698138 h 1489708"/>
              <a:gd name="connsiteX10" fmla="*/ 1788175 w 2656145"/>
              <a:gd name="connsiteY10" fmla="*/ 425183 h 1489708"/>
              <a:gd name="connsiteX11" fmla="*/ 1965596 w 2656145"/>
              <a:gd name="connsiteY11" fmla="*/ 452478 h 1489708"/>
              <a:gd name="connsiteX12" fmla="*/ 2129369 w 2656145"/>
              <a:gd name="connsiteY12" fmla="*/ 493421 h 1489708"/>
              <a:gd name="connsiteX13" fmla="*/ 2252199 w 2656145"/>
              <a:gd name="connsiteY13" fmla="*/ 138580 h 1489708"/>
              <a:gd name="connsiteX14" fmla="*/ 2620688 w 2656145"/>
              <a:gd name="connsiteY14" fmla="*/ 848263 h 1489708"/>
              <a:gd name="connsiteX15" fmla="*/ 2620688 w 2656145"/>
              <a:gd name="connsiteY15" fmla="*/ 834615 h 148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56145" h="1489708">
                <a:moveTo>
                  <a:pt x="318" y="1489708"/>
                </a:moveTo>
                <a:cubicBezTo>
                  <a:pt x="-820" y="1485159"/>
                  <a:pt x="-1957" y="1480610"/>
                  <a:pt x="54909" y="1380526"/>
                </a:cubicBezTo>
                <a:cubicBezTo>
                  <a:pt x="111775" y="1280442"/>
                  <a:pt x="239154" y="1014311"/>
                  <a:pt x="341512" y="889206"/>
                </a:cubicBezTo>
                <a:cubicBezTo>
                  <a:pt x="443870" y="764101"/>
                  <a:pt x="603094" y="686765"/>
                  <a:pt x="669058" y="629899"/>
                </a:cubicBezTo>
                <a:cubicBezTo>
                  <a:pt x="735022" y="573033"/>
                  <a:pt x="694079" y="613976"/>
                  <a:pt x="737297" y="548012"/>
                </a:cubicBezTo>
                <a:cubicBezTo>
                  <a:pt x="780515" y="482048"/>
                  <a:pt x="871500" y="325099"/>
                  <a:pt x="928366" y="234114"/>
                </a:cubicBezTo>
                <a:cubicBezTo>
                  <a:pt x="985232" y="143129"/>
                  <a:pt x="1010252" y="18024"/>
                  <a:pt x="1078491" y="2102"/>
                </a:cubicBezTo>
                <a:cubicBezTo>
                  <a:pt x="1146730" y="-13820"/>
                  <a:pt x="1278659" y="63517"/>
                  <a:pt x="1337799" y="138580"/>
                </a:cubicBezTo>
                <a:cubicBezTo>
                  <a:pt x="1396939" y="213643"/>
                  <a:pt x="1401488" y="359218"/>
                  <a:pt x="1433333" y="452478"/>
                </a:cubicBezTo>
                <a:cubicBezTo>
                  <a:pt x="1465178" y="545738"/>
                  <a:pt x="1469727" y="702687"/>
                  <a:pt x="1528867" y="698138"/>
                </a:cubicBezTo>
                <a:cubicBezTo>
                  <a:pt x="1588007" y="693589"/>
                  <a:pt x="1715387" y="466126"/>
                  <a:pt x="1788175" y="425183"/>
                </a:cubicBezTo>
                <a:cubicBezTo>
                  <a:pt x="1860963" y="384240"/>
                  <a:pt x="1908730" y="441105"/>
                  <a:pt x="1965596" y="452478"/>
                </a:cubicBezTo>
                <a:cubicBezTo>
                  <a:pt x="2022462" y="463851"/>
                  <a:pt x="2081602" y="545737"/>
                  <a:pt x="2129369" y="493421"/>
                </a:cubicBezTo>
                <a:cubicBezTo>
                  <a:pt x="2177136" y="441105"/>
                  <a:pt x="2170313" y="79440"/>
                  <a:pt x="2252199" y="138580"/>
                </a:cubicBezTo>
                <a:cubicBezTo>
                  <a:pt x="2334086" y="197720"/>
                  <a:pt x="2559273" y="732257"/>
                  <a:pt x="2620688" y="848263"/>
                </a:cubicBezTo>
                <a:cubicBezTo>
                  <a:pt x="2682103" y="964269"/>
                  <a:pt x="2651395" y="899442"/>
                  <a:pt x="2620688" y="834615"/>
                </a:cubicBezTo>
              </a:path>
            </a:pathLst>
          </a:cu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8A4A972-7C2F-4940-AA7A-23861167DD09}"/>
              </a:ext>
            </a:extLst>
          </p:cNvPr>
          <p:cNvGrpSpPr/>
          <p:nvPr/>
        </p:nvGrpSpPr>
        <p:grpSpPr>
          <a:xfrm>
            <a:off x="6032500" y="1790700"/>
            <a:ext cx="2592401" cy="3218622"/>
            <a:chOff x="6032500" y="1790700"/>
            <a:chExt cx="2592401" cy="3218622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D46D715-0E65-BE4F-9508-104AF1882B88}"/>
                </a:ext>
              </a:extLst>
            </p:cNvPr>
            <p:cNvSpPr/>
            <p:nvPr/>
          </p:nvSpPr>
          <p:spPr>
            <a:xfrm>
              <a:off x="6680200" y="1790700"/>
              <a:ext cx="787400" cy="2362200"/>
            </a:xfrm>
            <a:custGeom>
              <a:avLst/>
              <a:gdLst>
                <a:gd name="connsiteX0" fmla="*/ 114300 w 787400"/>
                <a:gd name="connsiteY0" fmla="*/ 584200 h 2362200"/>
                <a:gd name="connsiteX1" fmla="*/ 139700 w 787400"/>
                <a:gd name="connsiteY1" fmla="*/ 431800 h 2362200"/>
                <a:gd name="connsiteX2" fmla="*/ 190500 w 787400"/>
                <a:gd name="connsiteY2" fmla="*/ 317500 h 2362200"/>
                <a:gd name="connsiteX3" fmla="*/ 304800 w 787400"/>
                <a:gd name="connsiteY3" fmla="*/ 215900 h 2362200"/>
                <a:gd name="connsiteX4" fmla="*/ 355600 w 787400"/>
                <a:gd name="connsiteY4" fmla="*/ 88900 h 2362200"/>
                <a:gd name="connsiteX5" fmla="*/ 393700 w 787400"/>
                <a:gd name="connsiteY5" fmla="*/ 0 h 2362200"/>
                <a:gd name="connsiteX6" fmla="*/ 584200 w 787400"/>
                <a:gd name="connsiteY6" fmla="*/ 63500 h 2362200"/>
                <a:gd name="connsiteX7" fmla="*/ 635000 w 787400"/>
                <a:gd name="connsiteY7" fmla="*/ 215900 h 2362200"/>
                <a:gd name="connsiteX8" fmla="*/ 660400 w 787400"/>
                <a:gd name="connsiteY8" fmla="*/ 317500 h 2362200"/>
                <a:gd name="connsiteX9" fmla="*/ 736600 w 787400"/>
                <a:gd name="connsiteY9" fmla="*/ 596900 h 2362200"/>
                <a:gd name="connsiteX10" fmla="*/ 787400 w 787400"/>
                <a:gd name="connsiteY10" fmla="*/ 749300 h 2362200"/>
                <a:gd name="connsiteX11" fmla="*/ 774700 w 787400"/>
                <a:gd name="connsiteY11" fmla="*/ 914400 h 2362200"/>
                <a:gd name="connsiteX12" fmla="*/ 723900 w 787400"/>
                <a:gd name="connsiteY12" fmla="*/ 1155700 h 2362200"/>
                <a:gd name="connsiteX13" fmla="*/ 698500 w 787400"/>
                <a:gd name="connsiteY13" fmla="*/ 1308100 h 2362200"/>
                <a:gd name="connsiteX14" fmla="*/ 723900 w 787400"/>
                <a:gd name="connsiteY14" fmla="*/ 1435100 h 2362200"/>
                <a:gd name="connsiteX15" fmla="*/ 736600 w 787400"/>
                <a:gd name="connsiteY15" fmla="*/ 1625600 h 2362200"/>
                <a:gd name="connsiteX16" fmla="*/ 749300 w 787400"/>
                <a:gd name="connsiteY16" fmla="*/ 1765300 h 2362200"/>
                <a:gd name="connsiteX17" fmla="*/ 685800 w 787400"/>
                <a:gd name="connsiteY17" fmla="*/ 1981200 h 2362200"/>
                <a:gd name="connsiteX18" fmla="*/ 622300 w 787400"/>
                <a:gd name="connsiteY18" fmla="*/ 2146300 h 2362200"/>
                <a:gd name="connsiteX19" fmla="*/ 533400 w 787400"/>
                <a:gd name="connsiteY19" fmla="*/ 2362200 h 2362200"/>
                <a:gd name="connsiteX20" fmla="*/ 444500 w 787400"/>
                <a:gd name="connsiteY20" fmla="*/ 2311400 h 2362200"/>
                <a:gd name="connsiteX21" fmla="*/ 393700 w 787400"/>
                <a:gd name="connsiteY21" fmla="*/ 2171700 h 2362200"/>
                <a:gd name="connsiteX22" fmla="*/ 342900 w 787400"/>
                <a:gd name="connsiteY22" fmla="*/ 1955800 h 2362200"/>
                <a:gd name="connsiteX23" fmla="*/ 190500 w 787400"/>
                <a:gd name="connsiteY23" fmla="*/ 1612900 h 2362200"/>
                <a:gd name="connsiteX24" fmla="*/ 177800 w 787400"/>
                <a:gd name="connsiteY24" fmla="*/ 1333500 h 2362200"/>
                <a:gd name="connsiteX25" fmla="*/ 0 w 787400"/>
                <a:gd name="connsiteY25" fmla="*/ 838200 h 2362200"/>
                <a:gd name="connsiteX26" fmla="*/ 114300 w 787400"/>
                <a:gd name="connsiteY26" fmla="*/ 584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87400" h="2362200">
                  <a:moveTo>
                    <a:pt x="114300" y="584200"/>
                  </a:moveTo>
                  <a:lnTo>
                    <a:pt x="139700" y="431800"/>
                  </a:lnTo>
                  <a:lnTo>
                    <a:pt x="190500" y="317500"/>
                  </a:lnTo>
                  <a:lnTo>
                    <a:pt x="304800" y="215900"/>
                  </a:lnTo>
                  <a:lnTo>
                    <a:pt x="355600" y="88900"/>
                  </a:lnTo>
                  <a:lnTo>
                    <a:pt x="393700" y="0"/>
                  </a:lnTo>
                  <a:lnTo>
                    <a:pt x="584200" y="63500"/>
                  </a:lnTo>
                  <a:lnTo>
                    <a:pt x="635000" y="215900"/>
                  </a:lnTo>
                  <a:lnTo>
                    <a:pt x="660400" y="317500"/>
                  </a:lnTo>
                  <a:lnTo>
                    <a:pt x="736600" y="596900"/>
                  </a:lnTo>
                  <a:lnTo>
                    <a:pt x="787400" y="749300"/>
                  </a:lnTo>
                  <a:lnTo>
                    <a:pt x="774700" y="914400"/>
                  </a:lnTo>
                  <a:lnTo>
                    <a:pt x="723900" y="1155700"/>
                  </a:lnTo>
                  <a:lnTo>
                    <a:pt x="698500" y="1308100"/>
                  </a:lnTo>
                  <a:lnTo>
                    <a:pt x="723900" y="1435100"/>
                  </a:lnTo>
                  <a:lnTo>
                    <a:pt x="736600" y="1625600"/>
                  </a:lnTo>
                  <a:lnTo>
                    <a:pt x="749300" y="1765300"/>
                  </a:lnTo>
                  <a:lnTo>
                    <a:pt x="685800" y="1981200"/>
                  </a:lnTo>
                  <a:lnTo>
                    <a:pt x="622300" y="2146300"/>
                  </a:lnTo>
                  <a:lnTo>
                    <a:pt x="533400" y="2362200"/>
                  </a:lnTo>
                  <a:lnTo>
                    <a:pt x="444500" y="2311400"/>
                  </a:lnTo>
                  <a:lnTo>
                    <a:pt x="393700" y="2171700"/>
                  </a:lnTo>
                  <a:lnTo>
                    <a:pt x="342900" y="1955800"/>
                  </a:lnTo>
                  <a:lnTo>
                    <a:pt x="190500" y="1612900"/>
                  </a:lnTo>
                  <a:lnTo>
                    <a:pt x="177800" y="1333500"/>
                  </a:lnTo>
                  <a:lnTo>
                    <a:pt x="0" y="838200"/>
                  </a:lnTo>
                  <a:lnTo>
                    <a:pt x="114300" y="584200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58E5CF-6DDD-E14E-8C1A-3A85CA990288}"/>
                </a:ext>
              </a:extLst>
            </p:cNvPr>
            <p:cNvSpPr/>
            <p:nvPr/>
          </p:nvSpPr>
          <p:spPr>
            <a:xfrm>
              <a:off x="6032500" y="2463800"/>
              <a:ext cx="1435100" cy="2527300"/>
            </a:xfrm>
            <a:custGeom>
              <a:avLst/>
              <a:gdLst>
                <a:gd name="connsiteX0" fmla="*/ 190500 w 1435100"/>
                <a:gd name="connsiteY0" fmla="*/ 1600200 h 2527300"/>
                <a:gd name="connsiteX1" fmla="*/ 50800 w 1435100"/>
                <a:gd name="connsiteY1" fmla="*/ 1397000 h 2527300"/>
                <a:gd name="connsiteX2" fmla="*/ 0 w 1435100"/>
                <a:gd name="connsiteY2" fmla="*/ 1206500 h 2527300"/>
                <a:gd name="connsiteX3" fmla="*/ 25400 w 1435100"/>
                <a:gd name="connsiteY3" fmla="*/ 1041400 h 2527300"/>
                <a:gd name="connsiteX4" fmla="*/ 63500 w 1435100"/>
                <a:gd name="connsiteY4" fmla="*/ 800100 h 2527300"/>
                <a:gd name="connsiteX5" fmla="*/ 114300 w 1435100"/>
                <a:gd name="connsiteY5" fmla="*/ 647700 h 2527300"/>
                <a:gd name="connsiteX6" fmla="*/ 203200 w 1435100"/>
                <a:gd name="connsiteY6" fmla="*/ 482600 h 2527300"/>
                <a:gd name="connsiteX7" fmla="*/ 342900 w 1435100"/>
                <a:gd name="connsiteY7" fmla="*/ 342900 h 2527300"/>
                <a:gd name="connsiteX8" fmla="*/ 533400 w 1435100"/>
                <a:gd name="connsiteY8" fmla="*/ 190500 h 2527300"/>
                <a:gd name="connsiteX9" fmla="*/ 635000 w 1435100"/>
                <a:gd name="connsiteY9" fmla="*/ 38100 h 2527300"/>
                <a:gd name="connsiteX10" fmla="*/ 800100 w 1435100"/>
                <a:gd name="connsiteY10" fmla="*/ 0 h 2527300"/>
                <a:gd name="connsiteX11" fmla="*/ 901700 w 1435100"/>
                <a:gd name="connsiteY11" fmla="*/ 127000 h 2527300"/>
                <a:gd name="connsiteX12" fmla="*/ 1079500 w 1435100"/>
                <a:gd name="connsiteY12" fmla="*/ 304800 h 2527300"/>
                <a:gd name="connsiteX13" fmla="*/ 1219200 w 1435100"/>
                <a:gd name="connsiteY13" fmla="*/ 495300 h 2527300"/>
                <a:gd name="connsiteX14" fmla="*/ 1358900 w 1435100"/>
                <a:gd name="connsiteY14" fmla="*/ 723900 h 2527300"/>
                <a:gd name="connsiteX15" fmla="*/ 1435100 w 1435100"/>
                <a:gd name="connsiteY15" fmla="*/ 850900 h 2527300"/>
                <a:gd name="connsiteX16" fmla="*/ 1422400 w 1435100"/>
                <a:gd name="connsiteY16" fmla="*/ 1066800 h 2527300"/>
                <a:gd name="connsiteX17" fmla="*/ 1384300 w 1435100"/>
                <a:gd name="connsiteY17" fmla="*/ 1257300 h 2527300"/>
                <a:gd name="connsiteX18" fmla="*/ 1295400 w 1435100"/>
                <a:gd name="connsiteY18" fmla="*/ 1447800 h 2527300"/>
                <a:gd name="connsiteX19" fmla="*/ 1181100 w 1435100"/>
                <a:gd name="connsiteY19" fmla="*/ 1689100 h 2527300"/>
                <a:gd name="connsiteX20" fmla="*/ 1117600 w 1435100"/>
                <a:gd name="connsiteY20" fmla="*/ 1828800 h 2527300"/>
                <a:gd name="connsiteX21" fmla="*/ 1092200 w 1435100"/>
                <a:gd name="connsiteY21" fmla="*/ 1879600 h 2527300"/>
                <a:gd name="connsiteX22" fmla="*/ 1066800 w 1435100"/>
                <a:gd name="connsiteY22" fmla="*/ 2120900 h 2527300"/>
                <a:gd name="connsiteX23" fmla="*/ 1066800 w 1435100"/>
                <a:gd name="connsiteY23" fmla="*/ 2387600 h 2527300"/>
                <a:gd name="connsiteX24" fmla="*/ 965200 w 1435100"/>
                <a:gd name="connsiteY24" fmla="*/ 2527300 h 2527300"/>
                <a:gd name="connsiteX25" fmla="*/ 838200 w 1435100"/>
                <a:gd name="connsiteY25" fmla="*/ 2451100 h 2527300"/>
                <a:gd name="connsiteX26" fmla="*/ 774700 w 1435100"/>
                <a:gd name="connsiteY26" fmla="*/ 2197100 h 2527300"/>
                <a:gd name="connsiteX27" fmla="*/ 774700 w 1435100"/>
                <a:gd name="connsiteY27" fmla="*/ 1905000 h 2527300"/>
                <a:gd name="connsiteX28" fmla="*/ 673100 w 1435100"/>
                <a:gd name="connsiteY28" fmla="*/ 1765300 h 2527300"/>
                <a:gd name="connsiteX29" fmla="*/ 558800 w 1435100"/>
                <a:gd name="connsiteY29" fmla="*/ 1739900 h 2527300"/>
                <a:gd name="connsiteX30" fmla="*/ 558800 w 1435100"/>
                <a:gd name="connsiteY30" fmla="*/ 1739900 h 2527300"/>
                <a:gd name="connsiteX31" fmla="*/ 279400 w 1435100"/>
                <a:gd name="connsiteY31" fmla="*/ 1689100 h 2527300"/>
                <a:gd name="connsiteX32" fmla="*/ 190500 w 1435100"/>
                <a:gd name="connsiteY32" fmla="*/ 1600200 h 252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35100" h="2527300">
                  <a:moveTo>
                    <a:pt x="190500" y="1600200"/>
                  </a:moveTo>
                  <a:lnTo>
                    <a:pt x="50800" y="1397000"/>
                  </a:lnTo>
                  <a:lnTo>
                    <a:pt x="0" y="1206500"/>
                  </a:lnTo>
                  <a:lnTo>
                    <a:pt x="25400" y="1041400"/>
                  </a:lnTo>
                  <a:lnTo>
                    <a:pt x="63500" y="800100"/>
                  </a:lnTo>
                  <a:lnTo>
                    <a:pt x="114300" y="647700"/>
                  </a:lnTo>
                  <a:lnTo>
                    <a:pt x="203200" y="482600"/>
                  </a:lnTo>
                  <a:lnTo>
                    <a:pt x="342900" y="342900"/>
                  </a:lnTo>
                  <a:lnTo>
                    <a:pt x="533400" y="190500"/>
                  </a:lnTo>
                  <a:lnTo>
                    <a:pt x="635000" y="38100"/>
                  </a:lnTo>
                  <a:lnTo>
                    <a:pt x="800100" y="0"/>
                  </a:lnTo>
                  <a:lnTo>
                    <a:pt x="901700" y="127000"/>
                  </a:lnTo>
                  <a:lnTo>
                    <a:pt x="1079500" y="304800"/>
                  </a:lnTo>
                  <a:lnTo>
                    <a:pt x="1219200" y="495300"/>
                  </a:lnTo>
                  <a:lnTo>
                    <a:pt x="1358900" y="723900"/>
                  </a:lnTo>
                  <a:lnTo>
                    <a:pt x="1435100" y="850900"/>
                  </a:lnTo>
                  <a:lnTo>
                    <a:pt x="1422400" y="1066800"/>
                  </a:lnTo>
                  <a:lnTo>
                    <a:pt x="1384300" y="1257300"/>
                  </a:lnTo>
                  <a:lnTo>
                    <a:pt x="1295400" y="1447800"/>
                  </a:lnTo>
                  <a:lnTo>
                    <a:pt x="1181100" y="1689100"/>
                  </a:lnTo>
                  <a:lnTo>
                    <a:pt x="1117600" y="1828800"/>
                  </a:lnTo>
                  <a:lnTo>
                    <a:pt x="1092200" y="1879600"/>
                  </a:lnTo>
                  <a:lnTo>
                    <a:pt x="1066800" y="2120900"/>
                  </a:lnTo>
                  <a:lnTo>
                    <a:pt x="1066800" y="2387600"/>
                  </a:lnTo>
                  <a:lnTo>
                    <a:pt x="965200" y="2527300"/>
                  </a:lnTo>
                  <a:lnTo>
                    <a:pt x="838200" y="2451100"/>
                  </a:lnTo>
                  <a:lnTo>
                    <a:pt x="774700" y="2197100"/>
                  </a:lnTo>
                  <a:lnTo>
                    <a:pt x="774700" y="1905000"/>
                  </a:lnTo>
                  <a:lnTo>
                    <a:pt x="673100" y="1765300"/>
                  </a:lnTo>
                  <a:lnTo>
                    <a:pt x="558800" y="1739900"/>
                  </a:lnTo>
                  <a:lnTo>
                    <a:pt x="558800" y="1739900"/>
                  </a:lnTo>
                  <a:lnTo>
                    <a:pt x="279400" y="1689100"/>
                  </a:lnTo>
                  <a:lnTo>
                    <a:pt x="190500" y="1600200"/>
                  </a:lnTo>
                  <a:close/>
                </a:path>
              </a:pathLst>
            </a:cu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4A1EF4A-9A61-9C4F-8030-4249445F606A}"/>
                </a:ext>
              </a:extLst>
            </p:cNvPr>
            <p:cNvSpPr/>
            <p:nvPr/>
          </p:nvSpPr>
          <p:spPr>
            <a:xfrm>
              <a:off x="7389743" y="2549387"/>
              <a:ext cx="417444" cy="2156791"/>
            </a:xfrm>
            <a:custGeom>
              <a:avLst/>
              <a:gdLst>
                <a:gd name="connsiteX0" fmla="*/ 213692 w 417444"/>
                <a:gd name="connsiteY0" fmla="*/ 1918252 h 2156791"/>
                <a:gd name="connsiteX1" fmla="*/ 213692 w 417444"/>
                <a:gd name="connsiteY1" fmla="*/ 1823830 h 2156791"/>
                <a:gd name="connsiteX2" fmla="*/ 213692 w 417444"/>
                <a:gd name="connsiteY2" fmla="*/ 1699591 h 2156791"/>
                <a:gd name="connsiteX3" fmla="*/ 223631 w 417444"/>
                <a:gd name="connsiteY3" fmla="*/ 1520687 h 2156791"/>
                <a:gd name="connsiteX4" fmla="*/ 243509 w 417444"/>
                <a:gd name="connsiteY4" fmla="*/ 1411356 h 2156791"/>
                <a:gd name="connsiteX5" fmla="*/ 308114 w 417444"/>
                <a:gd name="connsiteY5" fmla="*/ 1292087 h 2156791"/>
                <a:gd name="connsiteX6" fmla="*/ 337931 w 417444"/>
                <a:gd name="connsiteY6" fmla="*/ 1237422 h 2156791"/>
                <a:gd name="connsiteX7" fmla="*/ 347870 w 417444"/>
                <a:gd name="connsiteY7" fmla="*/ 1227483 h 2156791"/>
                <a:gd name="connsiteX8" fmla="*/ 382657 w 417444"/>
                <a:gd name="connsiteY8" fmla="*/ 1133061 h 2156791"/>
                <a:gd name="connsiteX9" fmla="*/ 382657 w 417444"/>
                <a:gd name="connsiteY9" fmla="*/ 934278 h 2156791"/>
                <a:gd name="connsiteX10" fmla="*/ 417444 w 417444"/>
                <a:gd name="connsiteY10" fmla="*/ 725556 h 2156791"/>
                <a:gd name="connsiteX11" fmla="*/ 412474 w 417444"/>
                <a:gd name="connsiteY11" fmla="*/ 680830 h 2156791"/>
                <a:gd name="connsiteX12" fmla="*/ 412474 w 417444"/>
                <a:gd name="connsiteY12" fmla="*/ 581439 h 2156791"/>
                <a:gd name="connsiteX13" fmla="*/ 397566 w 417444"/>
                <a:gd name="connsiteY13" fmla="*/ 467139 h 2156791"/>
                <a:gd name="connsiteX14" fmla="*/ 372718 w 417444"/>
                <a:gd name="connsiteY14" fmla="*/ 382656 h 2156791"/>
                <a:gd name="connsiteX15" fmla="*/ 308114 w 417444"/>
                <a:gd name="connsiteY15" fmla="*/ 258417 h 2156791"/>
                <a:gd name="connsiteX16" fmla="*/ 238540 w 417444"/>
                <a:gd name="connsiteY16" fmla="*/ 134178 h 2156791"/>
                <a:gd name="connsiteX17" fmla="*/ 173935 w 417444"/>
                <a:gd name="connsiteY17" fmla="*/ 39756 h 2156791"/>
                <a:gd name="connsiteX18" fmla="*/ 114300 w 417444"/>
                <a:gd name="connsiteY18" fmla="*/ 0 h 2156791"/>
                <a:gd name="connsiteX19" fmla="*/ 64605 w 417444"/>
                <a:gd name="connsiteY19" fmla="*/ 114300 h 2156791"/>
                <a:gd name="connsiteX20" fmla="*/ 64605 w 417444"/>
                <a:gd name="connsiteY20" fmla="*/ 233570 h 2156791"/>
                <a:gd name="connsiteX21" fmla="*/ 39757 w 417444"/>
                <a:gd name="connsiteY21" fmla="*/ 402535 h 2156791"/>
                <a:gd name="connsiteX22" fmla="*/ 0 w 417444"/>
                <a:gd name="connsiteY22" fmla="*/ 516835 h 2156791"/>
                <a:gd name="connsiteX23" fmla="*/ 4970 w 417444"/>
                <a:gd name="connsiteY23" fmla="*/ 680830 h 2156791"/>
                <a:gd name="connsiteX24" fmla="*/ 29818 w 417444"/>
                <a:gd name="connsiteY24" fmla="*/ 810039 h 2156791"/>
                <a:gd name="connsiteX25" fmla="*/ 34787 w 417444"/>
                <a:gd name="connsiteY25" fmla="*/ 944217 h 2156791"/>
                <a:gd name="connsiteX26" fmla="*/ 94422 w 417444"/>
                <a:gd name="connsiteY26" fmla="*/ 1177787 h 2156791"/>
                <a:gd name="connsiteX27" fmla="*/ 89453 w 417444"/>
                <a:gd name="connsiteY27" fmla="*/ 1396448 h 2156791"/>
                <a:gd name="connsiteX28" fmla="*/ 124240 w 417444"/>
                <a:gd name="connsiteY28" fmla="*/ 1535596 h 2156791"/>
                <a:gd name="connsiteX29" fmla="*/ 104361 w 417444"/>
                <a:gd name="connsiteY29" fmla="*/ 1779104 h 2156791"/>
                <a:gd name="connsiteX30" fmla="*/ 109331 w 417444"/>
                <a:gd name="connsiteY30" fmla="*/ 1888435 h 2156791"/>
                <a:gd name="connsiteX31" fmla="*/ 124240 w 417444"/>
                <a:gd name="connsiteY31" fmla="*/ 1997765 h 2156791"/>
                <a:gd name="connsiteX32" fmla="*/ 134179 w 417444"/>
                <a:gd name="connsiteY32" fmla="*/ 2097156 h 2156791"/>
                <a:gd name="connsiteX33" fmla="*/ 163996 w 417444"/>
                <a:gd name="connsiteY33" fmla="*/ 2156791 h 2156791"/>
                <a:gd name="connsiteX34" fmla="*/ 208722 w 417444"/>
                <a:gd name="connsiteY34" fmla="*/ 2122004 h 2156791"/>
                <a:gd name="connsiteX35" fmla="*/ 228600 w 417444"/>
                <a:gd name="connsiteY35" fmla="*/ 2022613 h 2156791"/>
                <a:gd name="connsiteX36" fmla="*/ 213692 w 417444"/>
                <a:gd name="connsiteY36" fmla="*/ 1918252 h 2156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7444" h="2156791">
                  <a:moveTo>
                    <a:pt x="213692" y="1918252"/>
                  </a:moveTo>
                  <a:lnTo>
                    <a:pt x="213692" y="1823830"/>
                  </a:lnTo>
                  <a:lnTo>
                    <a:pt x="213692" y="1699591"/>
                  </a:lnTo>
                  <a:lnTo>
                    <a:pt x="223631" y="1520687"/>
                  </a:lnTo>
                  <a:lnTo>
                    <a:pt x="243509" y="1411356"/>
                  </a:lnTo>
                  <a:lnTo>
                    <a:pt x="308114" y="1292087"/>
                  </a:lnTo>
                  <a:cubicBezTo>
                    <a:pt x="315651" y="1277014"/>
                    <a:pt x="325825" y="1252555"/>
                    <a:pt x="337931" y="1237422"/>
                  </a:cubicBezTo>
                  <a:cubicBezTo>
                    <a:pt x="340858" y="1233763"/>
                    <a:pt x="344557" y="1230796"/>
                    <a:pt x="347870" y="1227483"/>
                  </a:cubicBezTo>
                  <a:lnTo>
                    <a:pt x="382657" y="1133061"/>
                  </a:lnTo>
                  <a:lnTo>
                    <a:pt x="382657" y="934278"/>
                  </a:lnTo>
                  <a:lnTo>
                    <a:pt x="417444" y="725556"/>
                  </a:lnTo>
                  <a:lnTo>
                    <a:pt x="412474" y="680830"/>
                  </a:lnTo>
                  <a:lnTo>
                    <a:pt x="412474" y="581439"/>
                  </a:lnTo>
                  <a:lnTo>
                    <a:pt x="397566" y="467139"/>
                  </a:lnTo>
                  <a:lnTo>
                    <a:pt x="372718" y="382656"/>
                  </a:lnTo>
                  <a:lnTo>
                    <a:pt x="308114" y="258417"/>
                  </a:lnTo>
                  <a:lnTo>
                    <a:pt x="238540" y="134178"/>
                  </a:lnTo>
                  <a:lnTo>
                    <a:pt x="173935" y="39756"/>
                  </a:lnTo>
                  <a:lnTo>
                    <a:pt x="114300" y="0"/>
                  </a:lnTo>
                  <a:lnTo>
                    <a:pt x="64605" y="114300"/>
                  </a:lnTo>
                  <a:lnTo>
                    <a:pt x="64605" y="233570"/>
                  </a:lnTo>
                  <a:lnTo>
                    <a:pt x="39757" y="402535"/>
                  </a:lnTo>
                  <a:lnTo>
                    <a:pt x="0" y="516835"/>
                  </a:lnTo>
                  <a:lnTo>
                    <a:pt x="4970" y="680830"/>
                  </a:lnTo>
                  <a:lnTo>
                    <a:pt x="29818" y="810039"/>
                  </a:lnTo>
                  <a:lnTo>
                    <a:pt x="34787" y="944217"/>
                  </a:lnTo>
                  <a:lnTo>
                    <a:pt x="94422" y="1177787"/>
                  </a:lnTo>
                  <a:lnTo>
                    <a:pt x="89453" y="1396448"/>
                  </a:lnTo>
                  <a:lnTo>
                    <a:pt x="124240" y="1535596"/>
                  </a:lnTo>
                  <a:lnTo>
                    <a:pt x="104361" y="1779104"/>
                  </a:lnTo>
                  <a:lnTo>
                    <a:pt x="109331" y="1888435"/>
                  </a:lnTo>
                  <a:lnTo>
                    <a:pt x="124240" y="1997765"/>
                  </a:lnTo>
                  <a:lnTo>
                    <a:pt x="134179" y="2097156"/>
                  </a:lnTo>
                  <a:lnTo>
                    <a:pt x="163996" y="2156791"/>
                  </a:lnTo>
                  <a:lnTo>
                    <a:pt x="208722" y="2122004"/>
                  </a:lnTo>
                  <a:lnTo>
                    <a:pt x="228600" y="2022613"/>
                  </a:lnTo>
                  <a:lnTo>
                    <a:pt x="213692" y="1918252"/>
                  </a:lnTo>
                  <a:close/>
                </a:path>
              </a:pathLst>
            </a:custGeom>
            <a:solidFill>
              <a:srgbClr val="FF0000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C95AE5E-39E0-7C45-9C24-1F4B6287F3C1}"/>
                </a:ext>
              </a:extLst>
            </p:cNvPr>
            <p:cNvSpPr/>
            <p:nvPr/>
          </p:nvSpPr>
          <p:spPr>
            <a:xfrm>
              <a:off x="7543800" y="2171700"/>
              <a:ext cx="611257" cy="2837622"/>
            </a:xfrm>
            <a:custGeom>
              <a:avLst/>
              <a:gdLst>
                <a:gd name="connsiteX0" fmla="*/ 496957 w 611257"/>
                <a:gd name="connsiteY0" fmla="*/ 2564296 h 2837622"/>
                <a:gd name="connsiteX1" fmla="*/ 491987 w 611257"/>
                <a:gd name="connsiteY1" fmla="*/ 2688535 h 2837622"/>
                <a:gd name="connsiteX2" fmla="*/ 462170 w 611257"/>
                <a:gd name="connsiteY2" fmla="*/ 2807804 h 2837622"/>
                <a:gd name="connsiteX3" fmla="*/ 412474 w 611257"/>
                <a:gd name="connsiteY3" fmla="*/ 2837622 h 2837622"/>
                <a:gd name="connsiteX4" fmla="*/ 367748 w 611257"/>
                <a:gd name="connsiteY4" fmla="*/ 2708413 h 2837622"/>
                <a:gd name="connsiteX5" fmla="*/ 367748 w 611257"/>
                <a:gd name="connsiteY5" fmla="*/ 2564296 h 2837622"/>
                <a:gd name="connsiteX6" fmla="*/ 392596 w 611257"/>
                <a:gd name="connsiteY6" fmla="*/ 2519570 h 2837622"/>
                <a:gd name="connsiteX7" fmla="*/ 382657 w 611257"/>
                <a:gd name="connsiteY7" fmla="*/ 2385391 h 2837622"/>
                <a:gd name="connsiteX8" fmla="*/ 357809 w 611257"/>
                <a:gd name="connsiteY8" fmla="*/ 2201517 h 2837622"/>
                <a:gd name="connsiteX9" fmla="*/ 357809 w 611257"/>
                <a:gd name="connsiteY9" fmla="*/ 1943100 h 2837622"/>
                <a:gd name="connsiteX10" fmla="*/ 327991 w 611257"/>
                <a:gd name="connsiteY10" fmla="*/ 1729409 h 2837622"/>
                <a:gd name="connsiteX11" fmla="*/ 263387 w 611257"/>
                <a:gd name="connsiteY11" fmla="*/ 1575352 h 2837622"/>
                <a:gd name="connsiteX12" fmla="*/ 248478 w 611257"/>
                <a:gd name="connsiteY12" fmla="*/ 1485900 h 2837622"/>
                <a:gd name="connsiteX13" fmla="*/ 238539 w 611257"/>
                <a:gd name="connsiteY13" fmla="*/ 1207604 h 2837622"/>
                <a:gd name="connsiteX14" fmla="*/ 248478 w 611257"/>
                <a:gd name="connsiteY14" fmla="*/ 1008822 h 2837622"/>
                <a:gd name="connsiteX15" fmla="*/ 213691 w 611257"/>
                <a:gd name="connsiteY15" fmla="*/ 775252 h 2837622"/>
                <a:gd name="connsiteX16" fmla="*/ 129209 w 611257"/>
                <a:gd name="connsiteY16" fmla="*/ 586409 h 2837622"/>
                <a:gd name="connsiteX17" fmla="*/ 94422 w 611257"/>
                <a:gd name="connsiteY17" fmla="*/ 531743 h 2837622"/>
                <a:gd name="connsiteX18" fmla="*/ 34787 w 611257"/>
                <a:gd name="connsiteY18" fmla="*/ 447261 h 2837622"/>
                <a:gd name="connsiteX19" fmla="*/ 0 w 611257"/>
                <a:gd name="connsiteY19" fmla="*/ 362778 h 2837622"/>
                <a:gd name="connsiteX20" fmla="*/ 134178 w 611257"/>
                <a:gd name="connsiteY20" fmla="*/ 163996 h 2837622"/>
                <a:gd name="connsiteX21" fmla="*/ 193813 w 611257"/>
                <a:gd name="connsiteY21" fmla="*/ 144117 h 2837622"/>
                <a:gd name="connsiteX22" fmla="*/ 233570 w 611257"/>
                <a:gd name="connsiteY22" fmla="*/ 129209 h 2837622"/>
                <a:gd name="connsiteX23" fmla="*/ 268357 w 611257"/>
                <a:gd name="connsiteY23" fmla="*/ 34787 h 2837622"/>
                <a:gd name="connsiteX24" fmla="*/ 327991 w 611257"/>
                <a:gd name="connsiteY24" fmla="*/ 0 h 2837622"/>
                <a:gd name="connsiteX25" fmla="*/ 482048 w 611257"/>
                <a:gd name="connsiteY25" fmla="*/ 49696 h 2837622"/>
                <a:gd name="connsiteX26" fmla="*/ 516835 w 611257"/>
                <a:gd name="connsiteY26" fmla="*/ 203752 h 2837622"/>
                <a:gd name="connsiteX27" fmla="*/ 581439 w 611257"/>
                <a:gd name="connsiteY27" fmla="*/ 462170 h 2837622"/>
                <a:gd name="connsiteX28" fmla="*/ 611257 w 611257"/>
                <a:gd name="connsiteY28" fmla="*/ 621196 h 2837622"/>
                <a:gd name="connsiteX29" fmla="*/ 591378 w 611257"/>
                <a:gd name="connsiteY29" fmla="*/ 795130 h 2837622"/>
                <a:gd name="connsiteX30" fmla="*/ 556591 w 611257"/>
                <a:gd name="connsiteY30" fmla="*/ 993913 h 2837622"/>
                <a:gd name="connsiteX31" fmla="*/ 576470 w 611257"/>
                <a:gd name="connsiteY31" fmla="*/ 1331843 h 2837622"/>
                <a:gd name="connsiteX32" fmla="*/ 531743 w 611257"/>
                <a:gd name="connsiteY32" fmla="*/ 1580322 h 2837622"/>
                <a:gd name="connsiteX33" fmla="*/ 482048 w 611257"/>
                <a:gd name="connsiteY33" fmla="*/ 1818861 h 2837622"/>
                <a:gd name="connsiteX34" fmla="*/ 482048 w 611257"/>
                <a:gd name="connsiteY34" fmla="*/ 2107096 h 2837622"/>
                <a:gd name="connsiteX35" fmla="*/ 491987 w 611257"/>
                <a:gd name="connsiteY35" fmla="*/ 2266122 h 2837622"/>
                <a:gd name="connsiteX36" fmla="*/ 496957 w 611257"/>
                <a:gd name="connsiteY36" fmla="*/ 2420178 h 2837622"/>
                <a:gd name="connsiteX37" fmla="*/ 496957 w 611257"/>
                <a:gd name="connsiteY37" fmla="*/ 2564296 h 283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1257" h="2837622">
                  <a:moveTo>
                    <a:pt x="496957" y="2564296"/>
                  </a:moveTo>
                  <a:lnTo>
                    <a:pt x="491987" y="2688535"/>
                  </a:lnTo>
                  <a:lnTo>
                    <a:pt x="462170" y="2807804"/>
                  </a:lnTo>
                  <a:lnTo>
                    <a:pt x="412474" y="2837622"/>
                  </a:lnTo>
                  <a:lnTo>
                    <a:pt x="367748" y="2708413"/>
                  </a:lnTo>
                  <a:lnTo>
                    <a:pt x="367748" y="2564296"/>
                  </a:lnTo>
                  <a:lnTo>
                    <a:pt x="392596" y="2519570"/>
                  </a:lnTo>
                  <a:lnTo>
                    <a:pt x="382657" y="2385391"/>
                  </a:lnTo>
                  <a:lnTo>
                    <a:pt x="357809" y="2201517"/>
                  </a:lnTo>
                  <a:lnTo>
                    <a:pt x="357809" y="1943100"/>
                  </a:lnTo>
                  <a:lnTo>
                    <a:pt x="327991" y="1729409"/>
                  </a:lnTo>
                  <a:lnTo>
                    <a:pt x="263387" y="1575352"/>
                  </a:lnTo>
                  <a:lnTo>
                    <a:pt x="248478" y="1485900"/>
                  </a:lnTo>
                  <a:lnTo>
                    <a:pt x="238539" y="1207604"/>
                  </a:lnTo>
                  <a:lnTo>
                    <a:pt x="248478" y="1008822"/>
                  </a:lnTo>
                  <a:lnTo>
                    <a:pt x="213691" y="775252"/>
                  </a:lnTo>
                  <a:lnTo>
                    <a:pt x="129209" y="586409"/>
                  </a:lnTo>
                  <a:lnTo>
                    <a:pt x="94422" y="531743"/>
                  </a:lnTo>
                  <a:lnTo>
                    <a:pt x="34787" y="447261"/>
                  </a:lnTo>
                  <a:lnTo>
                    <a:pt x="0" y="362778"/>
                  </a:lnTo>
                  <a:lnTo>
                    <a:pt x="134178" y="163996"/>
                  </a:lnTo>
                  <a:lnTo>
                    <a:pt x="193813" y="144117"/>
                  </a:lnTo>
                  <a:lnTo>
                    <a:pt x="233570" y="129209"/>
                  </a:lnTo>
                  <a:lnTo>
                    <a:pt x="268357" y="34787"/>
                  </a:lnTo>
                  <a:lnTo>
                    <a:pt x="327991" y="0"/>
                  </a:lnTo>
                  <a:lnTo>
                    <a:pt x="482048" y="49696"/>
                  </a:lnTo>
                  <a:lnTo>
                    <a:pt x="516835" y="203752"/>
                  </a:lnTo>
                  <a:lnTo>
                    <a:pt x="581439" y="462170"/>
                  </a:lnTo>
                  <a:lnTo>
                    <a:pt x="611257" y="621196"/>
                  </a:lnTo>
                  <a:lnTo>
                    <a:pt x="591378" y="795130"/>
                  </a:lnTo>
                  <a:lnTo>
                    <a:pt x="556591" y="993913"/>
                  </a:lnTo>
                  <a:lnTo>
                    <a:pt x="576470" y="1331843"/>
                  </a:lnTo>
                  <a:lnTo>
                    <a:pt x="531743" y="1580322"/>
                  </a:lnTo>
                  <a:lnTo>
                    <a:pt x="482048" y="1818861"/>
                  </a:lnTo>
                  <a:lnTo>
                    <a:pt x="482048" y="2107096"/>
                  </a:lnTo>
                  <a:lnTo>
                    <a:pt x="491987" y="2266122"/>
                  </a:lnTo>
                  <a:lnTo>
                    <a:pt x="496957" y="2420178"/>
                  </a:lnTo>
                  <a:lnTo>
                    <a:pt x="496957" y="2564296"/>
                  </a:lnTo>
                  <a:close/>
                </a:path>
              </a:pathLst>
            </a:custGeom>
            <a:solidFill>
              <a:srgbClr val="7030A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1FF564-FF3D-1949-AFFD-7F4B87BCFF79}"/>
                </a:ext>
              </a:extLst>
            </p:cNvPr>
            <p:cNvSpPr/>
            <p:nvPr/>
          </p:nvSpPr>
          <p:spPr>
            <a:xfrm>
              <a:off x="8082780" y="1962150"/>
              <a:ext cx="542121" cy="3046619"/>
            </a:xfrm>
            <a:custGeom>
              <a:avLst/>
              <a:gdLst>
                <a:gd name="connsiteX0" fmla="*/ 325724 w 542121"/>
                <a:gd name="connsiteY0" fmla="*/ 2903054 h 3046619"/>
                <a:gd name="connsiteX1" fmla="*/ 330694 w 542121"/>
                <a:gd name="connsiteY1" fmla="*/ 2565124 h 3046619"/>
                <a:gd name="connsiteX2" fmla="*/ 325724 w 542121"/>
                <a:gd name="connsiteY2" fmla="*/ 2281859 h 3046619"/>
                <a:gd name="connsiteX3" fmla="*/ 365481 w 542121"/>
                <a:gd name="connsiteY3" fmla="*/ 2023441 h 3046619"/>
                <a:gd name="connsiteX4" fmla="*/ 440024 w 542121"/>
                <a:gd name="connsiteY4" fmla="*/ 1809750 h 3046619"/>
                <a:gd name="connsiteX5" fmla="*/ 529477 w 542121"/>
                <a:gd name="connsiteY5" fmla="*/ 1615937 h 3046619"/>
                <a:gd name="connsiteX6" fmla="*/ 539416 w 542121"/>
                <a:gd name="connsiteY6" fmla="*/ 1243220 h 3046619"/>
                <a:gd name="connsiteX7" fmla="*/ 509598 w 542121"/>
                <a:gd name="connsiteY7" fmla="*/ 855593 h 3046619"/>
                <a:gd name="connsiteX8" fmla="*/ 474811 w 542121"/>
                <a:gd name="connsiteY8" fmla="*/ 641902 h 3046619"/>
                <a:gd name="connsiteX9" fmla="*/ 435055 w 542121"/>
                <a:gd name="connsiteY9" fmla="*/ 448089 h 3046619"/>
                <a:gd name="connsiteX10" fmla="*/ 330694 w 542121"/>
                <a:gd name="connsiteY10" fmla="*/ 224459 h 3046619"/>
                <a:gd name="connsiteX11" fmla="*/ 256150 w 542121"/>
                <a:gd name="connsiteY11" fmla="*/ 110159 h 3046619"/>
                <a:gd name="connsiteX12" fmla="*/ 161729 w 542121"/>
                <a:gd name="connsiteY12" fmla="*/ 828 h 3046619"/>
                <a:gd name="connsiteX13" fmla="*/ 77246 w 542121"/>
                <a:gd name="connsiteY13" fmla="*/ 169793 h 3046619"/>
                <a:gd name="connsiteX14" fmla="*/ 37490 w 542121"/>
                <a:gd name="connsiteY14" fmla="*/ 343728 h 3046619"/>
                <a:gd name="connsiteX15" fmla="*/ 2703 w 542121"/>
                <a:gd name="connsiteY15" fmla="*/ 522633 h 3046619"/>
                <a:gd name="connsiteX16" fmla="*/ 47429 w 542121"/>
                <a:gd name="connsiteY16" fmla="*/ 766141 h 3046619"/>
                <a:gd name="connsiteX17" fmla="*/ 52398 w 542121"/>
                <a:gd name="connsiteY17" fmla="*/ 984802 h 3046619"/>
                <a:gd name="connsiteX18" fmla="*/ 32520 w 542121"/>
                <a:gd name="connsiteY18" fmla="*/ 1188554 h 3046619"/>
                <a:gd name="connsiteX19" fmla="*/ 2703 w 542121"/>
                <a:gd name="connsiteY19" fmla="*/ 1446972 h 3046619"/>
                <a:gd name="connsiteX20" fmla="*/ 107063 w 542121"/>
                <a:gd name="connsiteY20" fmla="*/ 1695450 h 3046619"/>
                <a:gd name="connsiteX21" fmla="*/ 186577 w 542121"/>
                <a:gd name="connsiteY21" fmla="*/ 2117863 h 3046619"/>
                <a:gd name="connsiteX22" fmla="*/ 216394 w 542121"/>
                <a:gd name="connsiteY22" fmla="*/ 2659546 h 3046619"/>
                <a:gd name="connsiteX23" fmla="*/ 221363 w 542121"/>
                <a:gd name="connsiteY23" fmla="*/ 2883176 h 3046619"/>
                <a:gd name="connsiteX24" fmla="*/ 246211 w 542121"/>
                <a:gd name="connsiteY24" fmla="*/ 3022324 h 3046619"/>
                <a:gd name="connsiteX25" fmla="*/ 300877 w 542121"/>
                <a:gd name="connsiteY25" fmla="*/ 3042202 h 3046619"/>
                <a:gd name="connsiteX26" fmla="*/ 315785 w 542121"/>
                <a:gd name="connsiteY26" fmla="*/ 2972628 h 3046619"/>
                <a:gd name="connsiteX27" fmla="*/ 325724 w 542121"/>
                <a:gd name="connsiteY27" fmla="*/ 2903054 h 304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2121" h="3046619">
                  <a:moveTo>
                    <a:pt x="325724" y="2903054"/>
                  </a:moveTo>
                  <a:cubicBezTo>
                    <a:pt x="328209" y="2835137"/>
                    <a:pt x="330694" y="2668656"/>
                    <a:pt x="330694" y="2565124"/>
                  </a:cubicBezTo>
                  <a:cubicBezTo>
                    <a:pt x="330694" y="2461592"/>
                    <a:pt x="319926" y="2372139"/>
                    <a:pt x="325724" y="2281859"/>
                  </a:cubicBezTo>
                  <a:cubicBezTo>
                    <a:pt x="331522" y="2191579"/>
                    <a:pt x="346431" y="2102126"/>
                    <a:pt x="365481" y="2023441"/>
                  </a:cubicBezTo>
                  <a:cubicBezTo>
                    <a:pt x="384531" y="1944756"/>
                    <a:pt x="412691" y="1877667"/>
                    <a:pt x="440024" y="1809750"/>
                  </a:cubicBezTo>
                  <a:cubicBezTo>
                    <a:pt x="467357" y="1741833"/>
                    <a:pt x="512912" y="1710359"/>
                    <a:pt x="529477" y="1615937"/>
                  </a:cubicBezTo>
                  <a:cubicBezTo>
                    <a:pt x="546042" y="1521515"/>
                    <a:pt x="542729" y="1369944"/>
                    <a:pt x="539416" y="1243220"/>
                  </a:cubicBezTo>
                  <a:cubicBezTo>
                    <a:pt x="536103" y="1116496"/>
                    <a:pt x="520366" y="955813"/>
                    <a:pt x="509598" y="855593"/>
                  </a:cubicBezTo>
                  <a:cubicBezTo>
                    <a:pt x="498831" y="755373"/>
                    <a:pt x="487235" y="709819"/>
                    <a:pt x="474811" y="641902"/>
                  </a:cubicBezTo>
                  <a:cubicBezTo>
                    <a:pt x="462387" y="573985"/>
                    <a:pt x="459074" y="517663"/>
                    <a:pt x="435055" y="448089"/>
                  </a:cubicBezTo>
                  <a:cubicBezTo>
                    <a:pt x="411036" y="378515"/>
                    <a:pt x="360511" y="280781"/>
                    <a:pt x="330694" y="224459"/>
                  </a:cubicBezTo>
                  <a:cubicBezTo>
                    <a:pt x="300877" y="168137"/>
                    <a:pt x="284311" y="147431"/>
                    <a:pt x="256150" y="110159"/>
                  </a:cubicBezTo>
                  <a:cubicBezTo>
                    <a:pt x="227989" y="72887"/>
                    <a:pt x="191546" y="-9111"/>
                    <a:pt x="161729" y="828"/>
                  </a:cubicBezTo>
                  <a:cubicBezTo>
                    <a:pt x="131912" y="10767"/>
                    <a:pt x="97952" y="112643"/>
                    <a:pt x="77246" y="169793"/>
                  </a:cubicBezTo>
                  <a:cubicBezTo>
                    <a:pt x="56540" y="226943"/>
                    <a:pt x="49914" y="284921"/>
                    <a:pt x="37490" y="343728"/>
                  </a:cubicBezTo>
                  <a:cubicBezTo>
                    <a:pt x="25066" y="402535"/>
                    <a:pt x="1047" y="452231"/>
                    <a:pt x="2703" y="522633"/>
                  </a:cubicBezTo>
                  <a:cubicBezTo>
                    <a:pt x="4359" y="593035"/>
                    <a:pt x="39147" y="689113"/>
                    <a:pt x="47429" y="766141"/>
                  </a:cubicBezTo>
                  <a:cubicBezTo>
                    <a:pt x="55711" y="843169"/>
                    <a:pt x="54883" y="914400"/>
                    <a:pt x="52398" y="984802"/>
                  </a:cubicBezTo>
                  <a:cubicBezTo>
                    <a:pt x="49913" y="1055204"/>
                    <a:pt x="40802" y="1111526"/>
                    <a:pt x="32520" y="1188554"/>
                  </a:cubicBezTo>
                  <a:cubicBezTo>
                    <a:pt x="24238" y="1265582"/>
                    <a:pt x="-9721" y="1362489"/>
                    <a:pt x="2703" y="1446972"/>
                  </a:cubicBezTo>
                  <a:cubicBezTo>
                    <a:pt x="15127" y="1531455"/>
                    <a:pt x="76417" y="1583635"/>
                    <a:pt x="107063" y="1695450"/>
                  </a:cubicBezTo>
                  <a:cubicBezTo>
                    <a:pt x="137709" y="1807265"/>
                    <a:pt x="168355" y="1957180"/>
                    <a:pt x="186577" y="2117863"/>
                  </a:cubicBezTo>
                  <a:cubicBezTo>
                    <a:pt x="204799" y="2278546"/>
                    <a:pt x="210596" y="2531994"/>
                    <a:pt x="216394" y="2659546"/>
                  </a:cubicBezTo>
                  <a:cubicBezTo>
                    <a:pt x="222192" y="2787098"/>
                    <a:pt x="216394" y="2822713"/>
                    <a:pt x="221363" y="2883176"/>
                  </a:cubicBezTo>
                  <a:cubicBezTo>
                    <a:pt x="226332" y="2943639"/>
                    <a:pt x="232959" y="2995820"/>
                    <a:pt x="246211" y="3022324"/>
                  </a:cubicBezTo>
                  <a:cubicBezTo>
                    <a:pt x="259463" y="3048828"/>
                    <a:pt x="289281" y="3050485"/>
                    <a:pt x="300877" y="3042202"/>
                  </a:cubicBezTo>
                  <a:cubicBezTo>
                    <a:pt x="312473" y="3033919"/>
                    <a:pt x="311644" y="2991678"/>
                    <a:pt x="315785" y="2972628"/>
                  </a:cubicBezTo>
                  <a:cubicBezTo>
                    <a:pt x="319926" y="2953578"/>
                    <a:pt x="323239" y="2970971"/>
                    <a:pt x="325724" y="2903054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CA17CD-1D11-3043-8772-BFC8C1C3A64D}"/>
              </a:ext>
            </a:extLst>
          </p:cNvPr>
          <p:cNvGrpSpPr/>
          <p:nvPr/>
        </p:nvGrpSpPr>
        <p:grpSpPr>
          <a:xfrm>
            <a:off x="6383391" y="2295419"/>
            <a:ext cx="2398930" cy="1450391"/>
            <a:chOff x="6383391" y="2295419"/>
            <a:chExt cx="2398930" cy="145039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A84A20-9CE2-A441-9BEC-0E88DD2674EE}"/>
                </a:ext>
              </a:extLst>
            </p:cNvPr>
            <p:cNvSpPr txBox="1"/>
            <p:nvPr/>
          </p:nvSpPr>
          <p:spPr>
            <a:xfrm>
              <a:off x="6383391" y="3376478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21 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EE0684-80CF-3A4A-8CAB-EA62D956D839}"/>
                </a:ext>
              </a:extLst>
            </p:cNvPr>
            <p:cNvSpPr txBox="1"/>
            <p:nvPr/>
          </p:nvSpPr>
          <p:spPr>
            <a:xfrm>
              <a:off x="6839454" y="2295419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27 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1F0B41-9D53-7C42-9744-BF145C160582}"/>
                </a:ext>
              </a:extLst>
            </p:cNvPr>
            <p:cNvSpPr txBox="1"/>
            <p:nvPr/>
          </p:nvSpPr>
          <p:spPr>
            <a:xfrm>
              <a:off x="7623111" y="243176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23 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492F3D-470F-C245-BEEC-D51B1EAC7CC3}"/>
                </a:ext>
              </a:extLst>
            </p:cNvPr>
            <p:cNvSpPr txBox="1"/>
            <p:nvPr/>
          </p:nvSpPr>
          <p:spPr>
            <a:xfrm>
              <a:off x="8126372" y="2768908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27 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4F9093-5CCC-C44B-BE0D-6E4E1D77D2B4}"/>
                </a:ext>
              </a:extLst>
            </p:cNvPr>
            <p:cNvSpPr txBox="1"/>
            <p:nvPr/>
          </p:nvSpPr>
          <p:spPr>
            <a:xfrm>
              <a:off x="7354318" y="3124851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19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5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6E3B6-E0E4-5C49-A669-0DAC0E40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21" y="1574358"/>
            <a:ext cx="4452233" cy="481849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Proprietary algorithms and software.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Good performance requires dataset-specific tweaking.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High data volumes.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F28A4B-B3EA-7C46-AEB9-D72946365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57" y="409283"/>
            <a:ext cx="4984971" cy="75399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Pain Points in Core Workflows</a:t>
            </a:r>
          </a:p>
        </p:txBody>
      </p:sp>
      <p:pic>
        <p:nvPicPr>
          <p:cNvPr id="17410" name="Picture 2" descr="The “black box” metaphor in machine learning | by Dallas Card | Towards  Data Science">
            <a:extLst>
              <a:ext uri="{FF2B5EF4-FFF2-40B4-BE49-F238E27FC236}">
                <a16:creationId xmlns:a16="http://schemas.microsoft.com/office/drawing/2014/main" id="{17088553-5375-704F-812C-34547D9F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06" y="1570428"/>
            <a:ext cx="1606389" cy="162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0C067-83B4-F140-B68A-D170CF2F25D7}"/>
              </a:ext>
            </a:extLst>
          </p:cNvPr>
          <p:cNvSpPr txBox="1"/>
          <p:nvPr/>
        </p:nvSpPr>
        <p:spPr>
          <a:xfrm>
            <a:off x="5524099" y="6459704"/>
            <a:ext cx="348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Dallas Card, Gables Engineering, PhD Comics</a:t>
            </a:r>
          </a:p>
        </p:txBody>
      </p:sp>
      <p:pic>
        <p:nvPicPr>
          <p:cNvPr id="17412" name="Picture 4" descr="Audio Control Panel – B757/B767 – Gables Engineering">
            <a:extLst>
              <a:ext uri="{FF2B5EF4-FFF2-40B4-BE49-F238E27FC236}">
                <a16:creationId xmlns:a16="http://schemas.microsoft.com/office/drawing/2014/main" id="{FBD4098C-15DC-AD4F-8804-36B16B5B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97" y="3389247"/>
            <a:ext cx="2254408" cy="13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F9BECB8D-15BD-DF4F-B0BE-C0126BA0C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2" t="43059" r="25792" b="4067"/>
          <a:stretch/>
        </p:blipFill>
        <p:spPr bwMode="auto">
          <a:xfrm>
            <a:off x="6016613" y="5139411"/>
            <a:ext cx="1326976" cy="125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6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6C9E-084B-0440-8980-64934078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4933"/>
          </a:xfrm>
        </p:spPr>
        <p:txBody>
          <a:bodyPr>
            <a:normAutofit/>
          </a:bodyPr>
          <a:lstStyle/>
          <a:p>
            <a:r>
              <a:rPr lang="en-US" sz="3200" dirty="0"/>
              <a:t>A view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8832-8CD2-C849-A12F-68E7E2A47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81" y="1162686"/>
            <a:ext cx="7521437" cy="925526"/>
          </a:xfrm>
        </p:spPr>
        <p:txBody>
          <a:bodyPr/>
          <a:lstStyle/>
          <a:p>
            <a:r>
              <a:rPr lang="en-US" dirty="0"/>
              <a:t>Fully automated pre-processing, clustering, segmentation, and feature extraction at scale.</a:t>
            </a:r>
          </a:p>
        </p:txBody>
      </p:sp>
      <p:pic>
        <p:nvPicPr>
          <p:cNvPr id="13316" name="Picture 4" descr="GitHub - enginBozkurt/LidarObstacleDetection: Lidar Obstacle Detection">
            <a:extLst>
              <a:ext uri="{FF2B5EF4-FFF2-40B4-BE49-F238E27FC236}">
                <a16:creationId xmlns:a16="http://schemas.microsoft.com/office/drawing/2014/main" id="{ABE69132-1FA9-FE41-A671-79337E26C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/>
          <a:stretch/>
        </p:blipFill>
        <p:spPr bwMode="auto">
          <a:xfrm>
            <a:off x="286247" y="2400660"/>
            <a:ext cx="8455253" cy="39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7A52C-C431-9446-8628-E980A2D97F8A}"/>
              </a:ext>
            </a:extLst>
          </p:cNvPr>
          <p:cNvSpPr txBox="1"/>
          <p:nvPr/>
        </p:nvSpPr>
        <p:spPr>
          <a:xfrm>
            <a:off x="7321094" y="6492874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engineBozkurt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3C65-E02E-2348-99A5-D7937CDF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36" y="2915837"/>
            <a:ext cx="2535464" cy="834346"/>
          </a:xfrm>
        </p:spPr>
        <p:txBody>
          <a:bodyPr>
            <a:normAutofit fontScale="90000"/>
          </a:bodyPr>
          <a:lstStyle/>
          <a:p>
            <a:r>
              <a:rPr lang="en-US" dirty="0"/>
              <a:t>Webinar </a:t>
            </a:r>
            <a:br>
              <a:rPr lang="en-US" dirty="0"/>
            </a:br>
            <a:r>
              <a:rPr lang="en-US" dirty="0"/>
              <a:t>Schedule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21BA5-BD7D-2B48-B491-4FA1DCF58856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63BC8-50E6-124D-8E5F-04CAADEB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95352"/>
            <a:ext cx="3403600" cy="5709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9664B9-7C00-B242-840D-557A6DC1E6B8}"/>
              </a:ext>
            </a:extLst>
          </p:cNvPr>
          <p:cNvSpPr/>
          <p:nvPr/>
        </p:nvSpPr>
        <p:spPr>
          <a:xfrm>
            <a:off x="4572000" y="3671637"/>
            <a:ext cx="3541486" cy="93154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F1CEDB-081E-754A-B63A-6C992B07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Projects to watch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9057608-3201-C44A-9791-DF33B68A2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38" y="635408"/>
            <a:ext cx="2642983" cy="25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71FF4-9990-5B4C-882A-F9E0C15A64F4}"/>
              </a:ext>
            </a:extLst>
          </p:cNvPr>
          <p:cNvSpPr txBox="1"/>
          <p:nvPr/>
        </p:nvSpPr>
        <p:spPr>
          <a:xfrm>
            <a:off x="787179" y="1995777"/>
            <a:ext cx="27531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TreeSeg</a:t>
            </a:r>
            <a:r>
              <a:rPr lang="en-US" dirty="0"/>
              <a:t> – Burt et al. 2019</a:t>
            </a:r>
          </a:p>
          <a:p>
            <a:endParaRPr lang="en-US" dirty="0"/>
          </a:p>
          <a:p>
            <a:r>
              <a:rPr lang="en-US" i="1" dirty="0" err="1"/>
              <a:t>PointNet</a:t>
            </a:r>
            <a:r>
              <a:rPr lang="en-US" dirty="0"/>
              <a:t> – Chen et al. 2020</a:t>
            </a:r>
          </a:p>
        </p:txBody>
      </p:sp>
      <p:pic>
        <p:nvPicPr>
          <p:cNvPr id="14340" name="Picture 4" descr="Forests 12 00131 g007b 550">
            <a:extLst>
              <a:ext uri="{FF2B5EF4-FFF2-40B4-BE49-F238E27FC236}">
                <a16:creationId xmlns:a16="http://schemas.microsoft.com/office/drawing/2014/main" id="{6D090EEA-3B94-D74B-BEB1-30B89FDD3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65"/>
          <a:stretch/>
        </p:blipFill>
        <p:spPr bwMode="auto">
          <a:xfrm>
            <a:off x="839358" y="3453743"/>
            <a:ext cx="7675992" cy="30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5AE7E3-8F98-234A-A392-5897C902CE70}"/>
              </a:ext>
            </a:extLst>
          </p:cNvPr>
          <p:cNvSpPr txBox="1"/>
          <p:nvPr/>
        </p:nvSpPr>
        <p:spPr>
          <a:xfrm>
            <a:off x="6168155" y="6527680"/>
            <a:ext cx="2756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Burt et al. 2019, Chen et al. 2021</a:t>
            </a:r>
          </a:p>
        </p:txBody>
      </p:sp>
    </p:spTree>
    <p:extLst>
      <p:ext uri="{BB962C8B-B14F-4D97-AF65-F5344CB8AC3E}">
        <p14:creationId xmlns:p14="http://schemas.microsoft.com/office/powerpoint/2010/main" val="36062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AA523-8E1A-DA45-A480-4EBFB7FC0027}"/>
              </a:ext>
            </a:extLst>
          </p:cNvPr>
          <p:cNvSpPr/>
          <p:nvPr/>
        </p:nvSpPr>
        <p:spPr>
          <a:xfrm>
            <a:off x="2913050" y="4444879"/>
            <a:ext cx="5287669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F38-37FB-684F-B447-0A7DCA7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591" y="2938337"/>
            <a:ext cx="6668229" cy="981325"/>
          </a:xfrm>
        </p:spPr>
        <p:txBody>
          <a:bodyPr>
            <a:noAutofit/>
          </a:bodyPr>
          <a:lstStyle/>
          <a:p>
            <a:r>
              <a:rPr lang="en-US" sz="3200" dirty="0"/>
              <a:t>Case Study: mapping Quaking Aspen (</a:t>
            </a:r>
            <a:r>
              <a:rPr lang="en-US" sz="3200" i="1" dirty="0"/>
              <a:t>Populus </a:t>
            </a:r>
            <a:r>
              <a:rPr lang="en-US" sz="3200" i="1" dirty="0" err="1"/>
              <a:t>tremuloides</a:t>
            </a:r>
            <a:r>
              <a:rPr lang="en-US" sz="3200" dirty="0"/>
              <a:t>) mortality dynamics using repeat LiDAR</a:t>
            </a:r>
          </a:p>
        </p:txBody>
      </p:sp>
    </p:spTree>
    <p:extLst>
      <p:ext uri="{BB962C8B-B14F-4D97-AF65-F5344CB8AC3E}">
        <p14:creationId xmlns:p14="http://schemas.microsoft.com/office/powerpoint/2010/main" val="409238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80319-9F6F-5942-8DA6-CAF1CE18F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89" t="43999" r="33773" b="11856"/>
          <a:stretch/>
        </p:blipFill>
        <p:spPr>
          <a:xfrm>
            <a:off x="3697759" y="3695022"/>
            <a:ext cx="2002923" cy="1999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AA02A-10F6-A440-88C9-74CB771A4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99" b="55855"/>
          <a:stretch/>
        </p:blipFill>
        <p:spPr>
          <a:xfrm>
            <a:off x="1209403" y="3723357"/>
            <a:ext cx="1934248" cy="1999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AC467-A30D-0A44-9323-000359F83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62" b="56031"/>
          <a:stretch/>
        </p:blipFill>
        <p:spPr>
          <a:xfrm>
            <a:off x="6186116" y="3723357"/>
            <a:ext cx="2002923" cy="1991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5E9F0-89A3-4543-B0BE-ABDEFD854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06"/>
          <a:stretch/>
        </p:blipFill>
        <p:spPr>
          <a:xfrm>
            <a:off x="1271453" y="5952375"/>
            <a:ext cx="6044267" cy="511533"/>
          </a:xfrm>
          <a:prstGeom prst="rect">
            <a:avLst/>
          </a:prstGeom>
        </p:spPr>
      </p:pic>
      <p:pic>
        <p:nvPicPr>
          <p:cNvPr id="15362" name="Picture 2" descr="Researchers find cause of 'sudden aspen decline' - Deseret News">
            <a:extLst>
              <a:ext uri="{FF2B5EF4-FFF2-40B4-BE49-F238E27FC236}">
                <a16:creationId xmlns:a16="http://schemas.microsoft.com/office/drawing/2014/main" id="{4393A5C8-614B-8C42-A46C-0C7ABDDF0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66"/>
          <a:stretch/>
        </p:blipFill>
        <p:spPr bwMode="auto">
          <a:xfrm>
            <a:off x="1080572" y="537215"/>
            <a:ext cx="7293994" cy="283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06D81-C3E9-3B4B-B62E-891E0265F7F5}"/>
              </a:ext>
            </a:extLst>
          </p:cNvPr>
          <p:cNvSpPr txBox="1"/>
          <p:nvPr/>
        </p:nvSpPr>
        <p:spPr>
          <a:xfrm>
            <a:off x="7622629" y="6552168"/>
            <a:ext cx="1503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Photo: Deseret News</a:t>
            </a:r>
          </a:p>
        </p:txBody>
      </p:sp>
    </p:spTree>
    <p:extLst>
      <p:ext uri="{BB962C8B-B14F-4D97-AF65-F5344CB8AC3E}">
        <p14:creationId xmlns:p14="http://schemas.microsoft.com/office/powerpoint/2010/main" val="160078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F38-37FB-684F-B447-0A7DCA7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49" y="2000082"/>
            <a:ext cx="7973702" cy="981325"/>
          </a:xfrm>
        </p:spPr>
        <p:txBody>
          <a:bodyPr>
            <a:noAutofit/>
          </a:bodyPr>
          <a:lstStyle/>
          <a:p>
            <a:r>
              <a:rPr lang="en-US" sz="3200" dirty="0"/>
              <a:t>Demo: Processing point clouds using R and </a:t>
            </a:r>
            <a:r>
              <a:rPr lang="en-US" sz="3200" dirty="0" err="1"/>
              <a:t>lidR</a:t>
            </a:r>
            <a:endParaRPr lang="en-US" sz="32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C8CBCDC-A6F1-B04C-8070-7F27D8D4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30" y="3126847"/>
            <a:ext cx="1834543" cy="211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154B6-C173-1941-B88D-D966B48471A4}"/>
              </a:ext>
            </a:extLst>
          </p:cNvPr>
          <p:cNvSpPr txBox="1"/>
          <p:nvPr/>
        </p:nvSpPr>
        <p:spPr>
          <a:xfrm>
            <a:off x="3729161" y="3799520"/>
            <a:ext cx="400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</a:t>
            </a:r>
            <a:r>
              <a:rPr lang="en-US" dirty="0" err="1"/>
              <a:t>lidR</a:t>
            </a:r>
            <a:r>
              <a:rPr lang="en-US" dirty="0"/>
              <a:t> Book by Roussel et al: </a:t>
            </a:r>
          </a:p>
          <a:p>
            <a:r>
              <a:rPr lang="en-US" dirty="0">
                <a:hlinkClick r:id="rId3"/>
              </a:rPr>
              <a:t>https://jean-romain.github.io/lidRbook/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3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A7FA3C-D1E3-7441-9928-E0EA8E8F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93775"/>
          </a:xfrm>
        </p:spPr>
        <p:txBody>
          <a:bodyPr>
            <a:noAutofit/>
          </a:bodyPr>
          <a:lstStyle/>
          <a:p>
            <a:r>
              <a:rPr lang="en-US" sz="3200" dirty="0"/>
              <a:t>Cloth simulation filter</a:t>
            </a:r>
          </a:p>
        </p:txBody>
      </p:sp>
      <p:pic>
        <p:nvPicPr>
          <p:cNvPr id="18434" name="Picture 2" descr="Fig. 5">
            <a:extLst>
              <a:ext uri="{FF2B5EF4-FFF2-40B4-BE49-F238E27FC236}">
                <a16:creationId xmlns:a16="http://schemas.microsoft.com/office/drawing/2014/main" id="{2B6445A2-C548-2745-9316-B335E495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31" y="2697629"/>
            <a:ext cx="7824083" cy="178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081E8-CAE0-0248-ADCC-D1DDBAABBED5}"/>
              </a:ext>
            </a:extLst>
          </p:cNvPr>
          <p:cNvSpPr txBox="1"/>
          <p:nvPr/>
        </p:nvSpPr>
        <p:spPr>
          <a:xfrm>
            <a:off x="7156174" y="6492875"/>
            <a:ext cx="1720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Figure: Zhang et al. 2020</a:t>
            </a:r>
          </a:p>
        </p:txBody>
      </p:sp>
    </p:spTree>
    <p:extLst>
      <p:ext uri="{BB962C8B-B14F-4D97-AF65-F5344CB8AC3E}">
        <p14:creationId xmlns:p14="http://schemas.microsoft.com/office/powerpoint/2010/main" val="352385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A6E26-ED2D-7F42-A5A0-9F1E4F89205A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Dalponte</a:t>
            </a:r>
            <a:r>
              <a:rPr lang="en-US" sz="3200" dirty="0"/>
              <a:t> </a:t>
            </a:r>
            <a:r>
              <a:rPr lang="en-US" sz="3200" dirty="0" err="1"/>
              <a:t>Pitfree</a:t>
            </a:r>
            <a:r>
              <a:rPr lang="en-US" sz="3200" dirty="0"/>
              <a:t> algorithm</a:t>
            </a:r>
          </a:p>
        </p:txBody>
      </p:sp>
      <p:pic>
        <p:nvPicPr>
          <p:cNvPr id="19458" name="Picture 2" descr="6 Digital Surface Model and Canopy Height model | The lidR package">
            <a:extLst>
              <a:ext uri="{FF2B5EF4-FFF2-40B4-BE49-F238E27FC236}">
                <a16:creationId xmlns:a16="http://schemas.microsoft.com/office/drawing/2014/main" id="{24E9997A-66C0-E740-AB37-71B2EDD5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21" y="1455089"/>
            <a:ext cx="5231958" cy="466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9A241-F429-244A-8B49-BD882B8A14A4}"/>
              </a:ext>
            </a:extLst>
          </p:cNvPr>
          <p:cNvSpPr txBox="1"/>
          <p:nvPr/>
        </p:nvSpPr>
        <p:spPr>
          <a:xfrm>
            <a:off x="7092564" y="6492875"/>
            <a:ext cx="196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Figure: Jean-Romain Roussel</a:t>
            </a:r>
          </a:p>
        </p:txBody>
      </p:sp>
    </p:spTree>
    <p:extLst>
      <p:ext uri="{BB962C8B-B14F-4D97-AF65-F5344CB8AC3E}">
        <p14:creationId xmlns:p14="http://schemas.microsoft.com/office/powerpoint/2010/main" val="2657940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5201-D859-DC46-BB34-11F18FF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6048CC-570E-2A40-B740-64DA221D9347}"/>
              </a:ext>
            </a:extLst>
          </p:cNvPr>
          <p:cNvSpPr txBox="1">
            <a:spLocks/>
          </p:cNvSpPr>
          <p:nvPr/>
        </p:nvSpPr>
        <p:spPr>
          <a:xfrm>
            <a:off x="3345756" y="2739619"/>
            <a:ext cx="3236343" cy="82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FDA6-5490-294F-9954-9C07D51BE9ED}"/>
              </a:ext>
            </a:extLst>
          </p:cNvPr>
          <p:cNvSpPr txBox="1"/>
          <p:nvPr/>
        </p:nvSpPr>
        <p:spPr>
          <a:xfrm>
            <a:off x="3372650" y="3564939"/>
            <a:ext cx="270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Ian Breckheimer</a:t>
            </a:r>
          </a:p>
          <a:p>
            <a:pPr algn="ctr"/>
            <a:r>
              <a:rPr lang="en-US" dirty="0" err="1"/>
              <a:t>ikb@rmbl.org</a:t>
            </a:r>
            <a:endParaRPr lang="en-US" dirty="0"/>
          </a:p>
          <a:p>
            <a:pPr algn="ctr"/>
            <a:r>
              <a:rPr lang="en-US" dirty="0"/>
              <a:t>Twitter, </a:t>
            </a:r>
            <a:r>
              <a:rPr lang="en-US" dirty="0" err="1"/>
              <a:t>Github</a:t>
            </a:r>
            <a:r>
              <a:rPr lang="en-US" dirty="0"/>
              <a:t>: @</a:t>
            </a:r>
            <a:r>
              <a:rPr lang="en-US" dirty="0" err="1"/>
              <a:t>ibreckhe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6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F366-FFD1-7E4E-9B7F-A9455C7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48A5-943E-1A40-8EBA-165C36BCC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614598" cy="439487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Leblanc, S. G., &amp; Fournier, R. A. (2014). Hemispherical photography simulations with an architectural model to assess retrieval of leaf area index. </a:t>
            </a:r>
            <a:r>
              <a:rPr lang="en-US" i="1" dirty="0"/>
              <a:t>Agricultural and Forest Meteorology</a:t>
            </a:r>
            <a:r>
              <a:rPr lang="en-US" dirty="0"/>
              <a:t>, </a:t>
            </a:r>
            <a:r>
              <a:rPr lang="en-US" i="1" dirty="0"/>
              <a:t>194</a:t>
            </a:r>
            <a:r>
              <a:rPr lang="en-US" dirty="0"/>
              <a:t>, 64-76.</a:t>
            </a:r>
          </a:p>
          <a:p>
            <a:r>
              <a:rPr lang="en-US" dirty="0"/>
              <a:t>Zhang, </a:t>
            </a:r>
            <a:r>
              <a:rPr lang="en-US" dirty="0" err="1"/>
              <a:t>Wuming</a:t>
            </a:r>
            <a:r>
              <a:rPr lang="en-US" dirty="0"/>
              <a:t>, et al. "An easy-to-use airborne LiDAR data filtering method based on cloth simulation." </a:t>
            </a:r>
            <a:r>
              <a:rPr lang="en-US" i="1" dirty="0"/>
              <a:t>Remote Sensing</a:t>
            </a:r>
            <a:r>
              <a:rPr lang="en-US" dirty="0"/>
              <a:t> 8.6 (2016): 501.</a:t>
            </a:r>
          </a:p>
          <a:p>
            <a:r>
              <a:rPr lang="en-US" dirty="0" err="1"/>
              <a:t>Dalponte</a:t>
            </a:r>
            <a:r>
              <a:rPr lang="en-US" dirty="0"/>
              <a:t>, M., &amp; </a:t>
            </a:r>
            <a:r>
              <a:rPr lang="en-US" dirty="0" err="1"/>
              <a:t>Coomes</a:t>
            </a:r>
            <a:r>
              <a:rPr lang="en-US" dirty="0"/>
              <a:t>, D. A. (2016). Tree‐centric mapping of forest carbon density from airborne laser scanning and hyperspectral data. </a:t>
            </a:r>
            <a:r>
              <a:rPr lang="en-US" i="1" dirty="0"/>
              <a:t>Methods in ecology and evolution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(10), 1236-1245.</a:t>
            </a:r>
          </a:p>
          <a:p>
            <a:r>
              <a:rPr lang="en-US" dirty="0"/>
              <a:t>Burt, A., Disney, M., &amp; </a:t>
            </a:r>
            <a:r>
              <a:rPr lang="en-US" dirty="0" err="1"/>
              <a:t>Calders</a:t>
            </a:r>
            <a:r>
              <a:rPr lang="en-US" dirty="0"/>
              <a:t>, K. (2019). Extracting individual trees from lidar point clouds using </a:t>
            </a:r>
            <a:r>
              <a:rPr lang="en-US" dirty="0" err="1"/>
              <a:t>treeseg</a:t>
            </a:r>
            <a:r>
              <a:rPr lang="en-US" dirty="0"/>
              <a:t>. </a:t>
            </a:r>
            <a:r>
              <a:rPr lang="en-US" i="1" dirty="0"/>
              <a:t>Methods in Ecology and Evolution</a:t>
            </a:r>
            <a:r>
              <a:rPr lang="en-US" dirty="0"/>
              <a:t>, </a:t>
            </a:r>
            <a:r>
              <a:rPr lang="en-US" i="1" dirty="0"/>
              <a:t>10</a:t>
            </a:r>
            <a:r>
              <a:rPr lang="en-US" dirty="0"/>
              <a:t>(3), 438-445.</a:t>
            </a:r>
          </a:p>
          <a:p>
            <a:r>
              <a:rPr lang="en-US" dirty="0"/>
              <a:t>Chen, X., Jiang, K., Zhu, Y., Wang, X., &amp; Yun, T. (2021). Individual Tree Crown Segmentation Directly from UAV-Borne LiDAR Data Using the </a:t>
            </a:r>
            <a:r>
              <a:rPr lang="en-US" dirty="0" err="1"/>
              <a:t>PointNet</a:t>
            </a:r>
            <a:r>
              <a:rPr lang="en-US" dirty="0"/>
              <a:t> of Deep Learning. </a:t>
            </a:r>
            <a:r>
              <a:rPr lang="en-US" i="1" dirty="0"/>
              <a:t>Forests</a:t>
            </a:r>
            <a:r>
              <a:rPr lang="en-US" dirty="0"/>
              <a:t>, </a:t>
            </a:r>
            <a:r>
              <a:rPr lang="en-US" i="1" dirty="0"/>
              <a:t>12</a:t>
            </a:r>
            <a:r>
              <a:rPr lang="en-US" dirty="0"/>
              <a:t>(2), 131.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17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603242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</p:spTree>
    <p:extLst>
      <p:ext uri="{BB962C8B-B14F-4D97-AF65-F5344CB8AC3E}">
        <p14:creationId xmlns:p14="http://schemas.microsoft.com/office/powerpoint/2010/main" val="10216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are point clouds?</a:t>
            </a:r>
          </a:p>
        </p:txBody>
      </p:sp>
      <p:pic>
        <p:nvPicPr>
          <p:cNvPr id="1026" name="Picture 2" descr="Aerial &amp; Terrestrial LiDAR Processing :: Blom International Operations">
            <a:extLst>
              <a:ext uri="{FF2B5EF4-FFF2-40B4-BE49-F238E27FC236}">
                <a16:creationId xmlns:a16="http://schemas.microsoft.com/office/drawing/2014/main" id="{A8592B9E-0770-CB4C-893A-0752DEE0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79" y="1504124"/>
            <a:ext cx="7438031" cy="41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EA20A-E7FB-3144-B089-2ED65B596C4E}"/>
              </a:ext>
            </a:extLst>
          </p:cNvPr>
          <p:cNvSpPr txBox="1"/>
          <p:nvPr/>
        </p:nvSpPr>
        <p:spPr>
          <a:xfrm flipH="1">
            <a:off x="870792" y="628437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EA82A-D299-5A4B-9DFD-C9123910CB74}"/>
              </a:ext>
            </a:extLst>
          </p:cNvPr>
          <p:cNvSpPr txBox="1"/>
          <p:nvPr/>
        </p:nvSpPr>
        <p:spPr>
          <a:xfrm>
            <a:off x="570503" y="56976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9C44B-0FFC-5A4C-BCBB-7C93433838F0}"/>
              </a:ext>
            </a:extLst>
          </p:cNvPr>
          <p:cNvSpPr txBox="1"/>
          <p:nvPr/>
        </p:nvSpPr>
        <p:spPr>
          <a:xfrm>
            <a:off x="166268" y="555498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82C4E-1908-2E4A-A73A-9F6E4917BE44}"/>
              </a:ext>
            </a:extLst>
          </p:cNvPr>
          <p:cNvSpPr txBox="1"/>
          <p:nvPr/>
        </p:nvSpPr>
        <p:spPr>
          <a:xfrm>
            <a:off x="7164702" y="6483407"/>
            <a:ext cx="1810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Blom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International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D2DAFF-AF05-A64C-BFB1-9BBF3B9C4BAB}"/>
              </a:ext>
            </a:extLst>
          </p:cNvPr>
          <p:cNvCxnSpPr>
            <a:cxnSpLocks/>
          </p:cNvCxnSpPr>
          <p:nvPr/>
        </p:nvCxnSpPr>
        <p:spPr>
          <a:xfrm>
            <a:off x="313898" y="6455392"/>
            <a:ext cx="5390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40B5BE-3435-6847-B908-0E5A72CCCC8D}"/>
              </a:ext>
            </a:extLst>
          </p:cNvPr>
          <p:cNvCxnSpPr>
            <a:cxnSpLocks/>
          </p:cNvCxnSpPr>
          <p:nvPr/>
        </p:nvCxnSpPr>
        <p:spPr>
          <a:xfrm flipV="1">
            <a:off x="313899" y="5924315"/>
            <a:ext cx="0" cy="5447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85CAF-DE9A-2149-B09D-D91EFA4DAE99}"/>
              </a:ext>
            </a:extLst>
          </p:cNvPr>
          <p:cNvCxnSpPr>
            <a:cxnSpLocks/>
          </p:cNvCxnSpPr>
          <p:nvPr/>
        </p:nvCxnSpPr>
        <p:spPr>
          <a:xfrm flipV="1">
            <a:off x="331708" y="6000141"/>
            <a:ext cx="325272" cy="4552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6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3D Structure matters.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53DD0-BDFC-0C49-AEEE-8AB0E2B77BB5}"/>
              </a:ext>
            </a:extLst>
          </p:cNvPr>
          <p:cNvSpPr txBox="1"/>
          <p:nvPr/>
        </p:nvSpPr>
        <p:spPr>
          <a:xfrm>
            <a:off x="7007693" y="6492874"/>
            <a:ext cx="1947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James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Hanula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USFS</a:t>
            </a:r>
          </a:p>
        </p:txBody>
      </p:sp>
      <p:pic>
        <p:nvPicPr>
          <p:cNvPr id="2054" name="Picture 6" descr="Longleaf Pine Silviculture | Research | Restoring and Managing Longleaf Pine  Ecosystems | SRS">
            <a:extLst>
              <a:ext uri="{FF2B5EF4-FFF2-40B4-BE49-F238E27FC236}">
                <a16:creationId xmlns:a16="http://schemas.microsoft.com/office/drawing/2014/main" id="{87C84A50-7D94-A442-8528-6CD68C6C3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084" y="1897037"/>
            <a:ext cx="5933714" cy="39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d-cockaded woodpecker - Wikipedia">
            <a:extLst>
              <a:ext uri="{FF2B5EF4-FFF2-40B4-BE49-F238E27FC236}">
                <a16:creationId xmlns:a16="http://schemas.microsoft.com/office/drawing/2014/main" id="{8419A624-E459-6244-A6C7-57281DF0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07" y="1897038"/>
            <a:ext cx="2057270" cy="39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86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3D Structure matters.</a:t>
            </a:r>
          </a:p>
        </p:txBody>
      </p:sp>
      <p:pic>
        <p:nvPicPr>
          <p:cNvPr id="23556" name="Picture 4" descr="Hemispherical photography simulations with an architectural model to assess  retrieval of leaf area index - ScienceDirect">
            <a:extLst>
              <a:ext uri="{FF2B5EF4-FFF2-40B4-BE49-F238E27FC236}">
                <a16:creationId xmlns:a16="http://schemas.microsoft.com/office/drawing/2014/main" id="{2FAB7350-9D52-3341-A7E1-43F951C5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74" y="1690689"/>
            <a:ext cx="6470484" cy="46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B274A-204F-8545-9670-BE1FF272061A}"/>
              </a:ext>
            </a:extLst>
          </p:cNvPr>
          <p:cNvSpPr txBox="1"/>
          <p:nvPr/>
        </p:nvSpPr>
        <p:spPr>
          <a:xfrm>
            <a:off x="6673030" y="6492874"/>
            <a:ext cx="2286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Leblanc and Fournier 2014</a:t>
            </a:r>
          </a:p>
        </p:txBody>
      </p:sp>
    </p:spTree>
    <p:extLst>
      <p:ext uri="{BB962C8B-B14F-4D97-AF65-F5344CB8AC3E}">
        <p14:creationId xmlns:p14="http://schemas.microsoft.com/office/powerpoint/2010/main" val="321768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New platforms and sensors.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44C2F-2A3C-364B-A287-22D0F5EC7F2E}"/>
              </a:ext>
            </a:extLst>
          </p:cNvPr>
          <p:cNvSpPr txBox="1"/>
          <p:nvPr/>
        </p:nvSpPr>
        <p:spPr>
          <a:xfrm>
            <a:off x="1387476" y="1935332"/>
            <a:ext cx="125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 Then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633956-35D8-A248-8EA2-F82D2B35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64" y="2834687"/>
            <a:ext cx="1415131" cy="30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95F45-7C7E-1E40-9195-BF18617784BF}"/>
              </a:ext>
            </a:extLst>
          </p:cNvPr>
          <p:cNvSpPr txBox="1"/>
          <p:nvPr/>
        </p:nvSpPr>
        <p:spPr>
          <a:xfrm>
            <a:off x="6808202" y="1935332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 Now</a:t>
            </a:r>
          </a:p>
        </p:txBody>
      </p:sp>
      <p:pic>
        <p:nvPicPr>
          <p:cNvPr id="3078" name="Picture 6" descr="A spacecraft seen with the Moon in background">
            <a:extLst>
              <a:ext uri="{FF2B5EF4-FFF2-40B4-BE49-F238E27FC236}">
                <a16:creationId xmlns:a16="http://schemas.microsoft.com/office/drawing/2014/main" id="{1A20ECD8-5BD7-584F-B778-60E504D29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t="-6015" r="22267" b="4478"/>
          <a:stretch/>
        </p:blipFill>
        <p:spPr bwMode="auto">
          <a:xfrm>
            <a:off x="733455" y="2477469"/>
            <a:ext cx="2564926" cy="342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Phone 12 Pro, Apple and LiDAR in the enterprise | Computerworld">
            <a:extLst>
              <a:ext uri="{FF2B5EF4-FFF2-40B4-BE49-F238E27FC236}">
                <a16:creationId xmlns:a16="http://schemas.microsoft.com/office/drawing/2014/main" id="{5ED813A2-7FDA-914C-8B5A-08CBE4B85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9" t="13040" r="17082" b="5762"/>
          <a:stretch/>
        </p:blipFill>
        <p:spPr bwMode="auto">
          <a:xfrm>
            <a:off x="6373679" y="2549308"/>
            <a:ext cx="2036866" cy="36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EDE09F-4CA9-7A4B-9955-8AA69C57B6AB}"/>
              </a:ext>
            </a:extLst>
          </p:cNvPr>
          <p:cNvSpPr txBox="1"/>
          <p:nvPr/>
        </p:nvSpPr>
        <p:spPr>
          <a:xfrm>
            <a:off x="6808202" y="6492874"/>
            <a:ext cx="2103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NASA, mike1024, Apple</a:t>
            </a:r>
          </a:p>
        </p:txBody>
      </p:sp>
    </p:spTree>
    <p:extLst>
      <p:ext uri="{BB962C8B-B14F-4D97-AF65-F5344CB8AC3E}">
        <p14:creationId xmlns:p14="http://schemas.microsoft.com/office/powerpoint/2010/main" val="315462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New platforms and sensors.</a:t>
            </a:r>
          </a:p>
        </p:txBody>
      </p:sp>
      <p:pic>
        <p:nvPicPr>
          <p:cNvPr id="5122" name="Picture 2" descr="Return of GEDI's First Data Reveals the Third Dimension of Forests | NASA">
            <a:extLst>
              <a:ext uri="{FF2B5EF4-FFF2-40B4-BE49-F238E27FC236}">
                <a16:creationId xmlns:a16="http://schemas.microsoft.com/office/drawing/2014/main" id="{3E4A9497-BE57-0946-8FE8-EBF8E5078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5" r="26961"/>
          <a:stretch/>
        </p:blipFill>
        <p:spPr bwMode="auto">
          <a:xfrm>
            <a:off x="4325409" y="1467572"/>
            <a:ext cx="4350572" cy="25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me Page - GEDI">
            <a:extLst>
              <a:ext uri="{FF2B5EF4-FFF2-40B4-BE49-F238E27FC236}">
                <a16:creationId xmlns:a16="http://schemas.microsoft.com/office/drawing/2014/main" id="{DA83A34E-AF41-244D-9A98-7D5113C8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7" y="4336614"/>
            <a:ext cx="5653939" cy="214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me Page - GEDI">
            <a:extLst>
              <a:ext uri="{FF2B5EF4-FFF2-40B4-BE49-F238E27FC236}">
                <a16:creationId xmlns:a16="http://schemas.microsoft.com/office/drawing/2014/main" id="{C724267F-7319-284E-8D11-439F56DF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8" y="1624762"/>
            <a:ext cx="3427280" cy="19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MS: GEDI Overview">
            <a:extLst>
              <a:ext uri="{FF2B5EF4-FFF2-40B4-BE49-F238E27FC236}">
                <a16:creationId xmlns:a16="http://schemas.microsoft.com/office/drawing/2014/main" id="{05EE8749-BB69-7147-8B7C-EE02A0C95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t="20973" r="25672"/>
          <a:stretch/>
        </p:blipFill>
        <p:spPr bwMode="auto">
          <a:xfrm>
            <a:off x="6321479" y="4336614"/>
            <a:ext cx="2481326" cy="21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753ECF-27F2-3D47-840B-9C5D6C7E8C4D}"/>
              </a:ext>
            </a:extLst>
          </p:cNvPr>
          <p:cNvSpPr txBox="1"/>
          <p:nvPr/>
        </p:nvSpPr>
        <p:spPr>
          <a:xfrm>
            <a:off x="6500695" y="6581001"/>
            <a:ext cx="2470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NASA, University of Maryland</a:t>
            </a:r>
          </a:p>
        </p:txBody>
      </p:sp>
      <p:pic>
        <p:nvPicPr>
          <p:cNvPr id="5130" name="Picture 10" descr="Gedi mission">
            <a:extLst>
              <a:ext uri="{FF2B5EF4-FFF2-40B4-BE49-F238E27FC236}">
                <a16:creationId xmlns:a16="http://schemas.microsoft.com/office/drawing/2014/main" id="{640A2EC9-3D1B-BF40-9E4E-6A8B6B96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5377"/>
            <a:ext cx="3304209" cy="18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2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0CDD-963E-034C-B5DB-26BD4C72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4116"/>
          </a:xfrm>
        </p:spPr>
        <p:txBody>
          <a:bodyPr>
            <a:normAutofit/>
          </a:bodyPr>
          <a:lstStyle/>
          <a:p>
            <a:r>
              <a:rPr lang="en-US" sz="3200" dirty="0"/>
              <a:t>Where we are going, we don’t need lasers.</a:t>
            </a:r>
          </a:p>
        </p:txBody>
      </p:sp>
      <p:pic>
        <p:nvPicPr>
          <p:cNvPr id="6146" name="Picture 2" descr="Structure-from-Motion">
            <a:extLst>
              <a:ext uri="{FF2B5EF4-FFF2-40B4-BE49-F238E27FC236}">
                <a16:creationId xmlns:a16="http://schemas.microsoft.com/office/drawing/2014/main" id="{8CD97152-2ADA-4843-A0A9-0BBC95302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48" y="1217598"/>
            <a:ext cx="5921167" cy="263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BE53C-3F81-724C-8D31-965C6E831FD7}"/>
              </a:ext>
            </a:extLst>
          </p:cNvPr>
          <p:cNvSpPr txBox="1"/>
          <p:nvPr/>
        </p:nvSpPr>
        <p:spPr>
          <a:xfrm>
            <a:off x="7794398" y="6488668"/>
            <a:ext cx="115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Images: SDFC</a:t>
            </a:r>
          </a:p>
        </p:txBody>
      </p:sp>
      <p:pic>
        <p:nvPicPr>
          <p:cNvPr id="6148" name="Picture 4" descr="Remote Sensing | Free Full-Text | UAV Photogrammetry of Forests as a  Vulnerable Process. A Sensitivity Analysis for a Structure from Motion  RGB-Image Pipeline">
            <a:extLst>
              <a:ext uri="{FF2B5EF4-FFF2-40B4-BE49-F238E27FC236}">
                <a16:creationId xmlns:a16="http://schemas.microsoft.com/office/drawing/2014/main" id="{6BE2849E-11EB-5C4A-B9EA-FD0214371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4"/>
          <a:stretch/>
        </p:blipFill>
        <p:spPr bwMode="auto">
          <a:xfrm>
            <a:off x="1962615" y="3853133"/>
            <a:ext cx="6037634" cy="263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13221</TotalTime>
  <Words>1041</Words>
  <Application>Microsoft Macintosh PowerPoint</Application>
  <PresentationFormat>On-screen Show (4:3)</PresentationFormat>
  <Paragraphs>199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Webinar  Schedule</vt:lpstr>
      <vt:lpstr>Outline</vt:lpstr>
      <vt:lpstr>What are point clouds?</vt:lpstr>
      <vt:lpstr>Why Point Clouds? 3D Structure matters.</vt:lpstr>
      <vt:lpstr>Why Point Clouds? 3D Structure matters.</vt:lpstr>
      <vt:lpstr>Why Point Clouds? New platforms and sensors.</vt:lpstr>
      <vt:lpstr>Why Point Clouds? New platforms and sensors.</vt:lpstr>
      <vt:lpstr>Where we are going, we don’t need lasers.</vt:lpstr>
      <vt:lpstr>Outline</vt:lpstr>
      <vt:lpstr>The structure of a point cloud dataset.</vt:lpstr>
      <vt:lpstr>How do we get here?</vt:lpstr>
      <vt:lpstr>Outline</vt:lpstr>
      <vt:lpstr>LiDAR versus Photogrammetry Point Clouds</vt:lpstr>
      <vt:lpstr>Demo: LiDAR versus Photogrammetry</vt:lpstr>
      <vt:lpstr>Outline</vt:lpstr>
      <vt:lpstr>Core Point Cloud Tasks for Environmental Research</vt:lpstr>
      <vt:lpstr>Pain Points in Core Workflows</vt:lpstr>
      <vt:lpstr>A view to the future</vt:lpstr>
      <vt:lpstr>Projects to watch</vt:lpstr>
      <vt:lpstr>Outline</vt:lpstr>
      <vt:lpstr>Case Study: mapping Quaking Aspen (Populus tremuloides) mortality dynamics using repeat LiDAR</vt:lpstr>
      <vt:lpstr>PowerPoint Presentation</vt:lpstr>
      <vt:lpstr>Demo: Processing point clouds using R and lidR</vt:lpstr>
      <vt:lpstr>Cloth simulation filter</vt:lpstr>
      <vt:lpstr>PowerPoint Presentation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118</cp:revision>
  <dcterms:created xsi:type="dcterms:W3CDTF">2020-09-21T19:33:18Z</dcterms:created>
  <dcterms:modified xsi:type="dcterms:W3CDTF">2021-02-23T18:25:08Z</dcterms:modified>
</cp:coreProperties>
</file>